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7" d="100"/>
          <a:sy n="147" d="100"/>
        </p:scale>
        <p:origin x="-59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a3cbf0e2d0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a3cbf0e2d0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a3cbf0e2d0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a3cbf0e2d0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a3cbf0e2d0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a3cbf0e2d0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a3cbf0e2d0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a3cbf0e2d0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ab3564005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ab3564005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a3cbf0e2d0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a3cbf0e2d0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a3cbf0e2d0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a3cbf0e2d0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a3cbf0e2d0_1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a3cbf0e2d0_1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a3cbf0e2d0_1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a3cbf0e2d0_1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9e7cdbae9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9e7cdbae9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3cbf0e2d0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3cbf0e2d0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3cbf0e2d0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a3cbf0e2d0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a3cbf0e2d0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a3cbf0e2d0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a3cbf0e2d0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a3cbf0e2d0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a3cbf0e2d0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a3cbf0e2d0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a3cbf0e2d0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a3cbf0e2d0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a40b4727e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a40b4727e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a3cbf0e2d0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a3cbf0e2d0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3F3F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61950"/>
            <a:ext cx="5878726" cy="470297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5823100" y="1319225"/>
            <a:ext cx="3279000" cy="293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2400" b="1">
                <a:solidFill>
                  <a:srgbClr val="FFC000"/>
                </a:solidFill>
              </a:rPr>
              <a:t>Piano Didattica Digitale Integrata</a:t>
            </a:r>
            <a:endParaRPr sz="2400" b="1">
              <a:solidFill>
                <a:srgbClr val="FFC000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400" b="1">
                <a:solidFill>
                  <a:srgbClr val="FFC000"/>
                </a:solidFill>
              </a:rPr>
              <a:t>Istituto comprensivo Paolo e Larissa Pini</a:t>
            </a:r>
            <a:endParaRPr sz="2400" b="1">
              <a:solidFill>
                <a:srgbClr val="FFC000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2400" b="1">
                <a:solidFill>
                  <a:srgbClr val="FFC000"/>
                </a:solidFill>
              </a:rPr>
              <a:t>a.s 2020-2021</a:t>
            </a:r>
            <a:endParaRPr sz="2400" b="1">
              <a:solidFill>
                <a:srgbClr val="FFC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368850" y="173575"/>
            <a:ext cx="8520600" cy="111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3400" b="1">
                <a:solidFill>
                  <a:srgbClr val="FFC000"/>
                </a:solidFill>
              </a:rPr>
              <a:t>7. Orario previsto in caso di DDI</a:t>
            </a:r>
            <a:endParaRPr sz="3400" b="1">
              <a:solidFill>
                <a:srgbClr val="FFC000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22"/>
          <p:cNvSpPr txBox="1"/>
          <p:nvPr/>
        </p:nvSpPr>
        <p:spPr>
          <a:xfrm>
            <a:off x="851050" y="1319200"/>
            <a:ext cx="7729500" cy="34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500">
                <a:solidFill>
                  <a:schemeClr val="dk2"/>
                </a:solidFill>
              </a:rPr>
              <a:t>Le linee guida recitano testualmente: </a:t>
            </a:r>
            <a:r>
              <a:rPr lang="it" sz="1500" b="1">
                <a:solidFill>
                  <a:schemeClr val="dk2"/>
                </a:solidFill>
              </a:rPr>
              <a:t>assicurare almeno quindici ore settimanali di didattica in modalità sincrona </a:t>
            </a:r>
            <a:r>
              <a:rPr lang="it" sz="1500">
                <a:solidFill>
                  <a:schemeClr val="dk2"/>
                </a:solidFill>
              </a:rPr>
              <a:t>con l'intero gruppo classe </a:t>
            </a:r>
            <a:r>
              <a:rPr lang="it" sz="1500" b="1">
                <a:solidFill>
                  <a:schemeClr val="dk2"/>
                </a:solidFill>
              </a:rPr>
              <a:t>(dieci ore per le classi prime della scuola primaria)</a:t>
            </a:r>
            <a:r>
              <a:rPr lang="it" sz="1500">
                <a:solidFill>
                  <a:schemeClr val="dk2"/>
                </a:solidFill>
              </a:rPr>
              <a:t>, organizzate anche in maniera flessibile, in cui costruire percorsi disciplinari e interdisciplinari, con possibilità di prevedere ulteriori attività in piccolo gruppo, nonché proposte in modalità asincrona secondo le metodologie ritenute più idonee. </a:t>
            </a:r>
            <a:endParaRPr sz="1500">
              <a:solidFill>
                <a:schemeClr val="dk2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500">
                <a:solidFill>
                  <a:schemeClr val="dk2"/>
                </a:solidFill>
              </a:rPr>
              <a:t>Inoltre, </a:t>
            </a:r>
            <a:r>
              <a:rPr lang="it" sz="1500" b="1">
                <a:solidFill>
                  <a:schemeClr val="dk2"/>
                </a:solidFill>
              </a:rPr>
              <a:t>per la secondaria di primo grado ad indirizzo musicale: assicurare agli alunni</a:t>
            </a:r>
            <a:r>
              <a:rPr lang="it" sz="1500">
                <a:solidFill>
                  <a:schemeClr val="dk2"/>
                </a:solidFill>
              </a:rPr>
              <a:t>, attraverso l’acquisto da parte della scuola di servizi web o applicazioni, </a:t>
            </a:r>
            <a:r>
              <a:rPr lang="it" sz="1500" b="1">
                <a:solidFill>
                  <a:schemeClr val="dk2"/>
                </a:solidFill>
              </a:rPr>
              <a:t>sia le lezioni individuali di strumento che le ore di musica d’insieme. </a:t>
            </a:r>
            <a:endParaRPr sz="1500" b="1">
              <a:solidFill>
                <a:schemeClr val="dk2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100" i="1">
                <a:solidFill>
                  <a:srgbClr val="47474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100" i="1">
              <a:solidFill>
                <a:srgbClr val="47474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311700" y="-33550"/>
            <a:ext cx="8520600" cy="7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27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Scuola primaria</a:t>
            </a:r>
            <a:endParaRPr sz="270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900"/>
          </a:p>
        </p:txBody>
      </p:sp>
      <p:sp>
        <p:nvSpPr>
          <p:cNvPr id="115" name="Google Shape;115;p23"/>
          <p:cNvSpPr/>
          <p:nvPr/>
        </p:nvSpPr>
        <p:spPr>
          <a:xfrm>
            <a:off x="379575" y="754850"/>
            <a:ext cx="2357400" cy="4314600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b="1" u="sng">
                <a:solidFill>
                  <a:srgbClr val="FF0000"/>
                </a:solidFill>
              </a:rPr>
              <a:t>Classi prime                                        </a:t>
            </a:r>
            <a:r>
              <a:rPr lang="it" b="1">
                <a:solidFill>
                  <a:srgbClr val="FF0000"/>
                </a:solidFill>
              </a:rPr>
              <a:t>(10 ore minime garantite)</a:t>
            </a:r>
            <a:endParaRPr b="1">
              <a:solidFill>
                <a:srgbClr val="FF0000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100">
                <a:solidFill>
                  <a:schemeClr val="dk1"/>
                </a:solidFill>
              </a:rPr>
              <a:t>6 ore di ITALIANO</a:t>
            </a: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100">
                <a:solidFill>
                  <a:schemeClr val="dk1"/>
                </a:solidFill>
              </a:rPr>
              <a:t>3 ore di MATEMATICA</a:t>
            </a: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100">
                <a:solidFill>
                  <a:schemeClr val="dk1"/>
                </a:solidFill>
              </a:rPr>
              <a:t>1 ora a rotazione per STORIA GEOGRAFIA,SCIENZE RELIGIONE.</a:t>
            </a: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100">
                <a:solidFill>
                  <a:schemeClr val="dk1"/>
                </a:solidFill>
              </a:rPr>
              <a:t>MUSICA INGLESE ED.NE FISICA TECNOLOGIA E ARTE E IMMAGINE saranno svolte in modo trasversale in raccordo con le altre discipline.</a:t>
            </a: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100">
                <a:solidFill>
                  <a:schemeClr val="dk1"/>
                </a:solidFill>
              </a:rPr>
              <a:t>ED.NE CIVICA trasversale su tutte le discipline come da programmazione di team.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116" name="Google Shape;116;p23"/>
          <p:cNvSpPr/>
          <p:nvPr/>
        </p:nvSpPr>
        <p:spPr>
          <a:xfrm>
            <a:off x="3315475" y="754850"/>
            <a:ext cx="2486100" cy="42363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300" b="1" u="sng">
                <a:solidFill>
                  <a:srgbClr val="FF0000"/>
                </a:solidFill>
              </a:rPr>
              <a:t>Classi seconde                    </a:t>
            </a:r>
            <a:r>
              <a:rPr lang="it" sz="1300" b="1">
                <a:solidFill>
                  <a:srgbClr val="FF0000"/>
                </a:solidFill>
              </a:rPr>
              <a:t>(15 ore minime garantite)</a:t>
            </a:r>
            <a:endParaRPr sz="1300" b="1">
              <a:solidFill>
                <a:srgbClr val="FF0000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100">
                <a:solidFill>
                  <a:schemeClr val="dk1"/>
                </a:solidFill>
              </a:rPr>
              <a:t>7 ore di LINGUA ITALIANA</a:t>
            </a: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100">
                <a:solidFill>
                  <a:schemeClr val="dk1"/>
                </a:solidFill>
              </a:rPr>
              <a:t>5 ore di MATEMATICA</a:t>
            </a: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100">
                <a:solidFill>
                  <a:schemeClr val="dk1"/>
                </a:solidFill>
              </a:rPr>
              <a:t>1 ora di INGLESE</a:t>
            </a: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100">
                <a:solidFill>
                  <a:schemeClr val="dk1"/>
                </a:solidFill>
              </a:rPr>
              <a:t>2 ore a rotazione per STORIA GEOGRAFIA SCIENZE RELIGIONE.</a:t>
            </a: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100">
                <a:solidFill>
                  <a:schemeClr val="dk1"/>
                </a:solidFill>
              </a:rPr>
              <a:t>MUSICA ED.NE FISICA TECNOLOGIA E ARTE E IMMAGINE saranno svolte in modo trasversale in raccordo con le altre discipline.</a:t>
            </a: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100">
                <a:solidFill>
                  <a:schemeClr val="dk1"/>
                </a:solidFill>
              </a:rPr>
              <a:t>ED.NE CIVICA trasversale su tutte le discipline come da programmazione di team.</a:t>
            </a:r>
            <a:endParaRPr/>
          </a:p>
        </p:txBody>
      </p:sp>
      <p:sp>
        <p:nvSpPr>
          <p:cNvPr id="117" name="Google Shape;117;p23"/>
          <p:cNvSpPr/>
          <p:nvPr/>
        </p:nvSpPr>
        <p:spPr>
          <a:xfrm>
            <a:off x="6330300" y="754850"/>
            <a:ext cx="2407500" cy="4236300"/>
          </a:xfrm>
          <a:prstGeom prst="rect">
            <a:avLst/>
          </a:prstGeom>
          <a:solidFill>
            <a:srgbClr val="EAD1D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300" b="1" u="sng">
                <a:solidFill>
                  <a:srgbClr val="FF0000"/>
                </a:solidFill>
              </a:rPr>
              <a:t>Classi 3-4-5   </a:t>
            </a:r>
            <a:r>
              <a:rPr lang="it" sz="1100" b="1" u="sng">
                <a:solidFill>
                  <a:srgbClr val="FF0000"/>
                </a:solidFill>
              </a:rPr>
              <a:t>                         </a:t>
            </a:r>
            <a:r>
              <a:rPr lang="it" sz="1100" b="1">
                <a:solidFill>
                  <a:srgbClr val="FF0000"/>
                </a:solidFill>
              </a:rPr>
              <a:t>(15 ore minime garantite)</a:t>
            </a:r>
            <a:endParaRPr sz="1100" b="1">
              <a:solidFill>
                <a:srgbClr val="FF0000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100">
                <a:solidFill>
                  <a:schemeClr val="dk1"/>
                </a:solidFill>
              </a:rPr>
              <a:t>5 ore di ITALIANO</a:t>
            </a: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100">
                <a:solidFill>
                  <a:schemeClr val="dk1"/>
                </a:solidFill>
              </a:rPr>
              <a:t>4 ore di MATEMATICA</a:t>
            </a: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100">
                <a:solidFill>
                  <a:schemeClr val="dk1"/>
                </a:solidFill>
              </a:rPr>
              <a:t>2 ore alternate settimanalmente per STORIA e GEOGRAFIA</a:t>
            </a: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100">
                <a:solidFill>
                  <a:schemeClr val="dk1"/>
                </a:solidFill>
              </a:rPr>
              <a:t>2 ore alternate settimanalmente per SCIENZE e INGLESE</a:t>
            </a: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100">
                <a:solidFill>
                  <a:schemeClr val="dk1"/>
                </a:solidFill>
              </a:rPr>
              <a:t>2 ore a rotazione per IRC TEL AI MUSICA ED.NE FISICA</a:t>
            </a: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100">
                <a:solidFill>
                  <a:schemeClr val="dk1"/>
                </a:solidFill>
              </a:rPr>
              <a:t>ED.NE CIVICA trasversale su tutte le discipline come da programmazione di team.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>
            <a:spLocks noGrp="1"/>
          </p:cNvSpPr>
          <p:nvPr>
            <p:ph type="title"/>
          </p:nvPr>
        </p:nvSpPr>
        <p:spPr>
          <a:xfrm>
            <a:off x="265275" y="-1143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2400" b="1">
                <a:solidFill>
                  <a:srgbClr val="FF9900"/>
                </a:solidFill>
              </a:rPr>
              <a:t>Scuola secondaria di primo grado</a:t>
            </a:r>
            <a:endParaRPr sz="2400" b="1">
              <a:solidFill>
                <a:srgbClr val="FF99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24"/>
          <p:cNvSpPr/>
          <p:nvPr/>
        </p:nvSpPr>
        <p:spPr>
          <a:xfrm>
            <a:off x="5223025" y="1619250"/>
            <a:ext cx="3050400" cy="2371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100" b="1" u="sng">
                <a:solidFill>
                  <a:srgbClr val="4472C4"/>
                </a:solidFill>
              </a:rPr>
              <a:t>Classi prime, seconde e terze del TEMPO PROLUNGATO </a:t>
            </a:r>
            <a:endParaRPr sz="1100" b="1" u="sng">
              <a:solidFill>
                <a:srgbClr val="4472C4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100" b="1">
                <a:solidFill>
                  <a:srgbClr val="FF9900"/>
                </a:solidFill>
              </a:rPr>
              <a:t>(18 ore )</a:t>
            </a:r>
            <a:endParaRPr sz="700" b="1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100" b="1">
                <a:solidFill>
                  <a:schemeClr val="dk1"/>
                </a:solidFill>
              </a:rPr>
              <a:t>come nel tempo normale tranne che:</a:t>
            </a:r>
            <a:endParaRPr sz="1100" b="1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100" b="1" u="sng">
                <a:solidFill>
                  <a:schemeClr val="dk1"/>
                </a:solidFill>
              </a:rPr>
              <a:t>3 ore di MATEMATICA invece che 2</a:t>
            </a:r>
            <a:endParaRPr sz="1100" b="1" u="sng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100" b="1">
                <a:solidFill>
                  <a:schemeClr val="dk1"/>
                </a:solidFill>
              </a:rPr>
              <a:t>       </a:t>
            </a:r>
            <a:r>
              <a:rPr lang="it" sz="1100" b="1" u="sng">
                <a:solidFill>
                  <a:schemeClr val="dk1"/>
                </a:solidFill>
              </a:rPr>
              <a:t>1 ora di PROGETTO</a:t>
            </a:r>
            <a:r>
              <a:rPr lang="it" sz="1100" b="1">
                <a:solidFill>
                  <a:schemeClr val="dk1"/>
                </a:solidFill>
              </a:rPr>
              <a:t>  </a:t>
            </a:r>
            <a:endParaRPr sz="1500" b="1">
              <a:solidFill>
                <a:srgbClr val="4472C4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1">
              <a:solidFill>
                <a:srgbClr val="4472C4"/>
              </a:solidFill>
            </a:endParaRPr>
          </a:p>
        </p:txBody>
      </p:sp>
      <p:sp>
        <p:nvSpPr>
          <p:cNvPr id="124" name="Google Shape;124;p24"/>
          <p:cNvSpPr/>
          <p:nvPr/>
        </p:nvSpPr>
        <p:spPr>
          <a:xfrm>
            <a:off x="915325" y="619200"/>
            <a:ext cx="3793500" cy="43719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100" b="1" u="sng">
                <a:solidFill>
                  <a:srgbClr val="0000FF"/>
                </a:solidFill>
              </a:rPr>
              <a:t>Classi prime, seconde e terze del TEMPO NORMALE   </a:t>
            </a:r>
            <a:r>
              <a:rPr lang="it" sz="1100" b="1">
                <a:solidFill>
                  <a:srgbClr val="FF9900"/>
                </a:solidFill>
              </a:rPr>
              <a:t>( 16 ore )</a:t>
            </a:r>
            <a:endParaRPr sz="1100">
              <a:solidFill>
                <a:srgbClr val="FF9900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800" b="1">
                <a:solidFill>
                  <a:schemeClr val="dk1"/>
                </a:solidFill>
              </a:rPr>
              <a:t>3 ore di LINGUA ITALIANA</a:t>
            </a:r>
            <a:endParaRPr sz="800" b="1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800" b="1">
                <a:solidFill>
                  <a:schemeClr val="dk1"/>
                </a:solidFill>
              </a:rPr>
              <a:t>2 ore di STORIA E GEOGRAFIA</a:t>
            </a:r>
            <a:endParaRPr sz="800" b="1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800" b="1">
                <a:solidFill>
                  <a:schemeClr val="dk1"/>
                </a:solidFill>
              </a:rPr>
              <a:t>2 ore di MATEMATICA</a:t>
            </a:r>
            <a:endParaRPr sz="800" b="1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800" b="1">
                <a:solidFill>
                  <a:schemeClr val="dk1"/>
                </a:solidFill>
              </a:rPr>
              <a:t>1 ora di SCIENZE</a:t>
            </a:r>
            <a:endParaRPr sz="800" b="1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800" b="1">
                <a:solidFill>
                  <a:schemeClr val="dk1"/>
                </a:solidFill>
              </a:rPr>
              <a:t>2 ore di LINGUA INGLESE</a:t>
            </a:r>
            <a:endParaRPr sz="800" b="1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800" b="1">
                <a:solidFill>
                  <a:schemeClr val="dk1"/>
                </a:solidFill>
              </a:rPr>
              <a:t>1 ora di LINGUA FRANCESE/SPAGNOLO</a:t>
            </a:r>
            <a:endParaRPr sz="800" b="1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800" b="1">
                <a:solidFill>
                  <a:schemeClr val="dk1"/>
                </a:solidFill>
              </a:rPr>
              <a:t>1 ora di EDUCAZIONE TECNICA</a:t>
            </a:r>
            <a:endParaRPr sz="800" b="1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800" b="1">
                <a:solidFill>
                  <a:schemeClr val="dk1"/>
                </a:solidFill>
              </a:rPr>
              <a:t>1 ora di EDUCAZIONE ARTISTICA</a:t>
            </a:r>
            <a:endParaRPr sz="800" b="1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800" b="1">
                <a:solidFill>
                  <a:schemeClr val="dk1"/>
                </a:solidFill>
              </a:rPr>
              <a:t>1 ora di EDUCAZIONE MUSICALE</a:t>
            </a:r>
            <a:endParaRPr sz="800" b="1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800" b="1">
                <a:solidFill>
                  <a:schemeClr val="dk1"/>
                </a:solidFill>
              </a:rPr>
              <a:t>1 ora di EDUCAZIONE MOTORIA</a:t>
            </a:r>
            <a:endParaRPr sz="800" b="1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800" b="1">
                <a:solidFill>
                  <a:schemeClr val="dk1"/>
                </a:solidFill>
              </a:rPr>
              <a:t>1 ora di RELIGIONE</a:t>
            </a:r>
            <a:endParaRPr sz="800" b="1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800" b="1">
                <a:solidFill>
                  <a:schemeClr val="dk1"/>
                </a:solidFill>
              </a:rPr>
              <a:t>1 ora di STRUMENTO (per i ragazzi del musicale)</a:t>
            </a:r>
            <a:endParaRPr sz="800" b="1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800" b="1">
                <a:solidFill>
                  <a:schemeClr val="dk1"/>
                </a:solidFill>
              </a:rPr>
              <a:t>ED.NE CIVICA trasversale su tutte le discipline ( vedi CDC )</a:t>
            </a:r>
            <a:endParaRPr sz="1500"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>
            <a:spLocks noGrp="1"/>
          </p:cNvSpPr>
          <p:nvPr>
            <p:ph type="title"/>
          </p:nvPr>
        </p:nvSpPr>
        <p:spPr>
          <a:xfrm>
            <a:off x="311700" y="2432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2400" b="1">
                <a:solidFill>
                  <a:srgbClr val="FFC000"/>
                </a:solidFill>
              </a:rPr>
              <a:t>8. Metodologie e strumenti per la verifica</a:t>
            </a:r>
            <a:endParaRPr sz="2400" b="1">
              <a:solidFill>
                <a:srgbClr val="FFC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25"/>
          <p:cNvSpPr txBox="1"/>
          <p:nvPr/>
        </p:nvSpPr>
        <p:spPr>
          <a:xfrm>
            <a:off x="1060425" y="1082600"/>
            <a:ext cx="7165200" cy="385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 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ts val="1900"/>
              <a:buChar char="-"/>
            </a:pPr>
            <a:r>
              <a:rPr lang="it" sz="1900">
                <a:solidFill>
                  <a:srgbClr val="4A86E8"/>
                </a:solidFill>
              </a:rPr>
              <a:t>Ridurre i tempi di spiegazione frontale e coinvolgere i ragazzi nella partecipazione attiva </a:t>
            </a:r>
            <a:endParaRPr sz="1900">
              <a:solidFill>
                <a:srgbClr val="4A86E8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E06666"/>
              </a:buClr>
              <a:buSzPts val="1900"/>
              <a:buChar char="-"/>
            </a:pPr>
            <a:r>
              <a:rPr lang="it" sz="1900">
                <a:solidFill>
                  <a:srgbClr val="E06666"/>
                </a:solidFill>
              </a:rPr>
              <a:t>Metodologie consigliate:  didattica breve, apprendimento cooperativo,  flipped classroom,  debate, Modi </a:t>
            </a:r>
            <a:endParaRPr sz="1900">
              <a:solidFill>
                <a:srgbClr val="E06666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it" sz="1900"/>
              <a:t>Strumenti :   lavagne interattive ( per costruzione mappe , fissare riflessioni collettive individuali rispetto a una tematica o ad un’immagine , creare giochi ), Moduli , Presentazioni ppt, video...</a:t>
            </a:r>
            <a:endParaRPr sz="190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>
            <a:spLocks noGrp="1"/>
          </p:cNvSpPr>
          <p:nvPr>
            <p:ph type="title"/>
          </p:nvPr>
        </p:nvSpPr>
        <p:spPr>
          <a:xfrm>
            <a:off x="311700" y="1149025"/>
            <a:ext cx="8520600" cy="295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90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600">
                <a:solidFill>
                  <a:srgbClr val="FF00FF"/>
                </a:solidFill>
              </a:rPr>
              <a:t>Tutte le attività asincrone passano attraverso la app di Classroom e i siti personali degli insegnanti</a:t>
            </a:r>
            <a:endParaRPr sz="2600">
              <a:solidFill>
                <a:srgbClr val="FF00FF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00"/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600">
                <a:solidFill>
                  <a:srgbClr val="0000FF"/>
                </a:solidFill>
              </a:rPr>
              <a:t>Le attività sincrone utilizzano Meet </a:t>
            </a:r>
            <a:endParaRPr sz="26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2400" b="1">
                <a:solidFill>
                  <a:srgbClr val="FFC000"/>
                </a:solidFill>
              </a:rPr>
              <a:t>9. Valutazione</a:t>
            </a:r>
            <a:endParaRPr sz="2400" b="1">
              <a:solidFill>
                <a:srgbClr val="FFC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27"/>
          <p:cNvSpPr txBox="1"/>
          <p:nvPr/>
        </p:nvSpPr>
        <p:spPr>
          <a:xfrm>
            <a:off x="1025600" y="1433575"/>
            <a:ext cx="7343700" cy="30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-"/>
            </a:pPr>
            <a:r>
              <a:rPr lang="it" sz="1600" b="1">
                <a:solidFill>
                  <a:srgbClr val="FF00FF"/>
                </a:solidFill>
              </a:rPr>
              <a:t>Essa tiene conto non soltanto</a:t>
            </a:r>
            <a:r>
              <a:rPr lang="it" sz="1600">
                <a:solidFill>
                  <a:srgbClr val="FF00FF"/>
                </a:solidFill>
              </a:rPr>
              <a:t> </a:t>
            </a:r>
            <a:r>
              <a:rPr lang="it" sz="1600" b="1">
                <a:solidFill>
                  <a:srgbClr val="FF00FF"/>
                </a:solidFill>
              </a:rPr>
              <a:t>dei prodotti e delle evidenze empiriche osservabili, ma anche della disponibilità ad apprendere e a lavorare in gruppo, dell’autonomia, della responsabilità</a:t>
            </a:r>
            <a:r>
              <a:rPr lang="it" sz="1600">
                <a:solidFill>
                  <a:srgbClr val="FF00FF"/>
                </a:solidFill>
              </a:rPr>
              <a:t> </a:t>
            </a:r>
            <a:r>
              <a:rPr lang="it" sz="1600">
                <a:solidFill>
                  <a:schemeClr val="dk2"/>
                </a:solidFill>
              </a:rPr>
              <a:t>personale e sociale, del processo di autovalutazione e più in generale, dell’intero percorso formativo dello studente. </a:t>
            </a:r>
            <a:endParaRPr sz="1600">
              <a:solidFill>
                <a:schemeClr val="dk2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2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-"/>
            </a:pPr>
            <a:r>
              <a:rPr lang="it" sz="1600">
                <a:solidFill>
                  <a:schemeClr val="dk2"/>
                </a:solidFill>
              </a:rPr>
              <a:t>Analogamente a quanto previsto per le verifiche svolte in presenza, le valutazioni </a:t>
            </a:r>
            <a:r>
              <a:rPr lang="it" sz="1600" b="1">
                <a:solidFill>
                  <a:srgbClr val="4A86E8"/>
                </a:solidFill>
              </a:rPr>
              <a:t>vengono riportate dai docenti in modo trasparente all’interno del registro elettronico</a:t>
            </a:r>
            <a:r>
              <a:rPr lang="it" sz="1600">
                <a:solidFill>
                  <a:schemeClr val="dk2"/>
                </a:solidFill>
              </a:rPr>
              <a:t> in adozione, al fine di assicurare alle famiglie informazioni circa l'andamento didattico-disciplinare degli studenti e di fornire opportuni feedback.</a:t>
            </a:r>
            <a:endParaRPr sz="16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8"/>
          <p:cNvSpPr txBox="1">
            <a:spLocks noGrp="1"/>
          </p:cNvSpPr>
          <p:nvPr>
            <p:ph type="title"/>
          </p:nvPr>
        </p:nvSpPr>
        <p:spPr>
          <a:xfrm>
            <a:off x="218825" y="0"/>
            <a:ext cx="8520600" cy="48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100" b="1">
                <a:solidFill>
                  <a:srgbClr val="039CE6"/>
                </a:solidFill>
              </a:rPr>
              <a:t> </a:t>
            </a:r>
            <a:endParaRPr sz="1100" b="1">
              <a:solidFill>
                <a:srgbClr val="039CE6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2400" b="1">
                <a:solidFill>
                  <a:srgbClr val="FFC000"/>
                </a:solidFill>
              </a:rPr>
              <a:t>10. Alunni con bisogni educativi speciali</a:t>
            </a:r>
            <a:endParaRPr sz="2400" b="1">
              <a:solidFill>
                <a:srgbClr val="FFC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28"/>
          <p:cNvSpPr txBox="1"/>
          <p:nvPr/>
        </p:nvSpPr>
        <p:spPr>
          <a:xfrm>
            <a:off x="1000050" y="1083450"/>
            <a:ext cx="7143900" cy="33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 </a:t>
            </a:r>
            <a:endParaRPr sz="1700" b="1">
              <a:solidFill>
                <a:schemeClr val="dk2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700" b="1">
                <a:solidFill>
                  <a:srgbClr val="0000FF"/>
                </a:solidFill>
              </a:rPr>
              <a:t>I docenti di sostegno :</a:t>
            </a:r>
            <a:endParaRPr sz="1700" b="1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>
              <a:solidFill>
                <a:schemeClr val="dk2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-"/>
            </a:pPr>
            <a:r>
              <a:rPr lang="it" sz="1700">
                <a:solidFill>
                  <a:schemeClr val="dk2"/>
                </a:solidFill>
              </a:rPr>
              <a:t>verificheranno che gli alunni in situazione di disabilità abbiano l’opportunità di accesso alle varie attività didattiche</a:t>
            </a:r>
            <a:endParaRPr sz="1700">
              <a:solidFill>
                <a:schemeClr val="dk2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>
              <a:solidFill>
                <a:schemeClr val="dk2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-"/>
            </a:pPr>
            <a:r>
              <a:rPr lang="it" sz="1700">
                <a:solidFill>
                  <a:schemeClr val="dk2"/>
                </a:solidFill>
              </a:rPr>
              <a:t>predisporranno materiale individualizzato o personalizzato per lo studente</a:t>
            </a:r>
            <a:endParaRPr sz="1700">
              <a:solidFill>
                <a:schemeClr val="dk2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>
              <a:solidFill>
                <a:schemeClr val="dk2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-"/>
            </a:pPr>
            <a:r>
              <a:rPr lang="it" sz="1700">
                <a:solidFill>
                  <a:schemeClr val="dk2"/>
                </a:solidFill>
              </a:rPr>
              <a:t>avranno  cura di mantenere l’interazione a distanza con l’alunno e tra l’alunno e gli altri docenti curricolari</a:t>
            </a:r>
            <a:endParaRPr sz="17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9"/>
          <p:cNvSpPr txBox="1">
            <a:spLocks noGrp="1"/>
          </p:cNvSpPr>
          <p:nvPr>
            <p:ph type="title"/>
          </p:nvPr>
        </p:nvSpPr>
        <p:spPr>
          <a:xfrm>
            <a:off x="204525" y="-38100"/>
            <a:ext cx="8520600" cy="49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400"/>
              <a:t> </a:t>
            </a:r>
            <a:r>
              <a:rPr lang="it" sz="1700" b="1">
                <a:solidFill>
                  <a:srgbClr val="FFC000"/>
                </a:solidFill>
              </a:rPr>
              <a:t>REGOLAMENTO PER LA DIDATTICA DIGITALE INTEGRATA</a:t>
            </a:r>
            <a:endParaRPr sz="1700" b="1">
              <a:solidFill>
                <a:srgbClr val="FFC000"/>
              </a:solidFill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29"/>
          <p:cNvSpPr txBox="1"/>
          <p:nvPr/>
        </p:nvSpPr>
        <p:spPr>
          <a:xfrm>
            <a:off x="479575" y="661975"/>
            <a:ext cx="8086800" cy="43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>
                <a:solidFill>
                  <a:srgbClr val="0000FF"/>
                </a:solidFill>
              </a:rPr>
              <a:t>Regolamento per l’uso di Google Meet e attività in modalità sincrona</a:t>
            </a:r>
            <a:r>
              <a:rPr lang="it" sz="1100"/>
              <a:t>. </a:t>
            </a:r>
            <a:endParaRPr sz="11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/>
              <a:t>1. Gli studenti accedono alla piattaforma attraverso </a:t>
            </a:r>
            <a:r>
              <a:rPr lang="it" sz="1100">
                <a:solidFill>
                  <a:srgbClr val="FF0000"/>
                </a:solidFill>
              </a:rPr>
              <a:t>il proprio account </a:t>
            </a:r>
            <a:r>
              <a:rPr lang="it" sz="1100"/>
              <a:t>istituzionale creato dalla scuola: nome.cognome@gmail.com   ; non sono permessi accessi utilizzando altri account. </a:t>
            </a:r>
            <a:endParaRPr sz="1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/>
              <a:t>2. Gli studenti devono custodire in luogo sicuro la password e non la possono divulgare a nessuno, per alcun motivo. </a:t>
            </a:r>
            <a:endParaRPr sz="1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/>
              <a:t>3. Al momento dell’accesso gli studenti devono </a:t>
            </a:r>
            <a:r>
              <a:rPr lang="it" sz="1100">
                <a:solidFill>
                  <a:srgbClr val="FF0000"/>
                </a:solidFill>
              </a:rPr>
              <a:t>attivare la webcam</a:t>
            </a:r>
            <a:r>
              <a:rPr lang="it" sz="1100"/>
              <a:t> e seguire le indicazioni del docente per la successiva eventuale disabilitazione. Evitare inquadrature diverse dal volto. </a:t>
            </a:r>
            <a:endParaRPr sz="1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/>
              <a:t>4. </a:t>
            </a:r>
            <a:r>
              <a:rPr lang="it" sz="1100">
                <a:solidFill>
                  <a:srgbClr val="FF0000"/>
                </a:solidFill>
              </a:rPr>
              <a:t>Il microfono deve essere disattivato</a:t>
            </a:r>
            <a:r>
              <a:rPr lang="it" sz="1100"/>
              <a:t> e può essere attivato quando richiesto dal docente. </a:t>
            </a:r>
            <a:endParaRPr sz="1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/>
              <a:t>5. </a:t>
            </a:r>
            <a:r>
              <a:rPr lang="it" sz="1100">
                <a:solidFill>
                  <a:srgbClr val="FF0000"/>
                </a:solidFill>
              </a:rPr>
              <a:t>La chat</a:t>
            </a:r>
            <a:r>
              <a:rPr lang="it" sz="1100"/>
              <a:t> deve essere utilizzata solo per necessità legate allo svolgimento della lezione. </a:t>
            </a:r>
            <a:endParaRPr sz="1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/>
              <a:t>6. È severamente vietato condividere il link della lezione con persone estranee al gruppo classe. </a:t>
            </a:r>
            <a:endParaRPr sz="1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/>
              <a:t>7.</a:t>
            </a:r>
            <a:r>
              <a:rPr lang="it" sz="1100">
                <a:solidFill>
                  <a:srgbClr val="FF0000"/>
                </a:solidFill>
              </a:rPr>
              <a:t> È severamente vietato registrare audio e video, scattare foto di docenti e studenti. </a:t>
            </a:r>
            <a:endParaRPr sz="110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/>
              <a:t>8. Nel rispetto della normativa vigente sulla privacy, è assolutamente </a:t>
            </a:r>
            <a:r>
              <a:rPr lang="it" sz="1100">
                <a:solidFill>
                  <a:srgbClr val="FF0000"/>
                </a:solidFill>
              </a:rPr>
              <a:t>vietato diffondere, foto, registrazioni e materiali relativi al docente e agli studenti</a:t>
            </a:r>
            <a:r>
              <a:rPr lang="it" sz="1100"/>
              <a:t>. In questo caso si possono profilare responsabilità di tipo penale e si può incorrere in una segnalazione alla Polizia Postale.</a:t>
            </a:r>
            <a:endParaRPr sz="1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/>
              <a:t>9. È necessario </a:t>
            </a:r>
            <a:r>
              <a:rPr lang="it" sz="1100">
                <a:solidFill>
                  <a:srgbClr val="FF0000"/>
                </a:solidFill>
              </a:rPr>
              <a:t>vestire in maniera appropriata</a:t>
            </a:r>
            <a:r>
              <a:rPr lang="it" sz="1100"/>
              <a:t> con il dovuto rispetto per docenti e compagni di classe. </a:t>
            </a:r>
            <a:endParaRPr sz="1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/>
              <a:t>10. È richiesto agli studenti di occupare,</a:t>
            </a:r>
            <a:r>
              <a:rPr lang="it" sz="1100">
                <a:solidFill>
                  <a:srgbClr val="FF0000"/>
                </a:solidFill>
              </a:rPr>
              <a:t> per quanto possibile, una stanza della casa in cui si è da soli</a:t>
            </a:r>
            <a:r>
              <a:rPr lang="it" sz="1100"/>
              <a:t>, senza distrazioni di alcun genere. </a:t>
            </a:r>
            <a:endParaRPr sz="1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/>
              <a:t>11. Salvo comprovate esigenze, condivise con il docente, </a:t>
            </a:r>
            <a:r>
              <a:rPr lang="it" sz="1100">
                <a:solidFill>
                  <a:srgbClr val="FF0000"/>
                </a:solidFill>
              </a:rPr>
              <a:t>non possono partecipare alle videolezioni, familiari o altre persone.</a:t>
            </a:r>
            <a:r>
              <a:rPr lang="it" sz="1100"/>
              <a:t> </a:t>
            </a:r>
            <a:endParaRPr sz="1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/>
              <a:t>12. Al termine della lezione gli studenti devono uscire dall’aula virtuale e il docente chiude la riunione. </a:t>
            </a:r>
            <a:endParaRPr sz="1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/>
              <a:t>13. </a:t>
            </a:r>
            <a:r>
              <a:rPr lang="it" sz="1100">
                <a:solidFill>
                  <a:srgbClr val="FF0000"/>
                </a:solidFill>
              </a:rPr>
              <a:t>Tutte le attività della piattaforma sono tracciate</a:t>
            </a:r>
            <a:r>
              <a:rPr lang="it" sz="1100"/>
              <a:t>, pertanto comportamenti scorretti o uso improprio degli strumenti sarà sanzionato secondo quanto stabilito dal regolamento disciplinare. </a:t>
            </a:r>
            <a:endParaRPr sz="1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/>
              <a:t>14. L’uso delle piattaforme dedicate alla Didattica a Distanza hanno scopo esclusivamente didattico e limitato alle attività della scuola. </a:t>
            </a:r>
            <a:r>
              <a:rPr lang="it" sz="1100">
                <a:solidFill>
                  <a:srgbClr val="FF0000"/>
                </a:solidFill>
              </a:rPr>
              <a:t>Nella formazione a distanza valgono le stesse regole dell’insegnamento in presenza. </a:t>
            </a:r>
            <a:r>
              <a:rPr lang="it" sz="1100"/>
              <a:t>Gli studenti devono sempre tenere un comportamento consono e corretto seguendo le indicazioni del docente .</a:t>
            </a:r>
            <a:endParaRPr sz="1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0"/>
          <p:cNvSpPr txBox="1">
            <a:spLocks noGrp="1"/>
          </p:cNvSpPr>
          <p:nvPr>
            <p:ph type="title"/>
          </p:nvPr>
        </p:nvSpPr>
        <p:spPr>
          <a:xfrm>
            <a:off x="311700" y="39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400"/>
              <a:t> </a:t>
            </a:r>
            <a:r>
              <a:rPr lang="it" sz="1700" b="1">
                <a:solidFill>
                  <a:srgbClr val="FFC000"/>
                </a:solidFill>
              </a:rPr>
              <a:t>PRIVACY</a:t>
            </a:r>
            <a:endParaRPr/>
          </a:p>
        </p:txBody>
      </p:sp>
      <p:sp>
        <p:nvSpPr>
          <p:cNvPr id="159" name="Google Shape;159;p30"/>
          <p:cNvSpPr txBox="1"/>
          <p:nvPr/>
        </p:nvSpPr>
        <p:spPr>
          <a:xfrm>
            <a:off x="622450" y="1140600"/>
            <a:ext cx="8129700" cy="34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2"/>
                </a:solidFill>
              </a:rPr>
              <a:t>Gli strumenti individuati per la DDI sono stati scelti per le loro funzionalità nel rispetto della protezione dei dati personali. </a:t>
            </a:r>
            <a:endParaRPr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2"/>
                </a:solidFill>
              </a:rPr>
              <a:t>Nei Servizi principali di GSuite for Education, Google utilizza le informazioni personali degli studenti per fornire, gestire e proteggere i servizi. </a:t>
            </a:r>
            <a:endParaRPr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>
                <a:solidFill>
                  <a:srgbClr val="00FF00"/>
                </a:solidFill>
              </a:rPr>
              <a:t>Google non pubblica annunci pubblicitari nei Servizi principali e non utilizza a scopi pubblicitari le informazioni personali raccolte nei Servizi principali. Non vengono attivati servizi aggiuntivi per gli studenti. </a:t>
            </a:r>
            <a:endParaRPr b="1">
              <a:solidFill>
                <a:srgbClr val="00FF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2"/>
                </a:solidFill>
              </a:rPr>
              <a:t>Sugli aspetti relativi al trattamento dei dati personali, </a:t>
            </a:r>
            <a:r>
              <a:rPr lang="it">
                <a:solidFill>
                  <a:srgbClr val="FF0000"/>
                </a:solidFill>
              </a:rPr>
              <a:t>si resta in attesa di un apposito documento di dettaglio contenente indicazioni specifiche che il Ministero dell’istruzione elaborerà</a:t>
            </a:r>
            <a:r>
              <a:rPr lang="it">
                <a:solidFill>
                  <a:schemeClr val="dk2"/>
                </a:solidFill>
              </a:rPr>
              <a:t> in collaborazione con l’Autorità garante per la protezione dei dati personali.</a:t>
            </a:r>
            <a:endParaRPr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1000" y="493075"/>
            <a:ext cx="5302099" cy="3976576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31"/>
          <p:cNvSpPr txBox="1"/>
          <p:nvPr/>
        </p:nvSpPr>
        <p:spPr>
          <a:xfrm>
            <a:off x="6566025" y="4076725"/>
            <a:ext cx="2307300" cy="5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100" b="1" i="1">
                <a:solidFill>
                  <a:srgbClr val="783F04"/>
                </a:solidFill>
              </a:rPr>
              <a:t>Buon lavoro !</a:t>
            </a:r>
            <a:endParaRPr sz="2100" b="1" i="1">
              <a:solidFill>
                <a:srgbClr val="783F04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92850" y="774000"/>
            <a:ext cx="8980800" cy="33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900">
                <a:solidFill>
                  <a:srgbClr val="00FF00"/>
                </a:solidFill>
              </a:rPr>
              <a:t>Cambiano il mezzo, gli strumenti , le modalità organizzative e comunicative </a:t>
            </a:r>
            <a:endParaRPr sz="2900">
              <a:solidFill>
                <a:srgbClr val="00FF00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900">
                <a:highlight>
                  <a:srgbClr val="FFFF00"/>
                </a:highlight>
              </a:rPr>
              <a:t>MA</a:t>
            </a:r>
            <a:endParaRPr sz="2900">
              <a:highlight>
                <a:srgbClr val="FFFF00"/>
              </a:highlight>
            </a:endParaRPr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900">
                <a:solidFill>
                  <a:srgbClr val="00FF00"/>
                </a:solidFill>
              </a:rPr>
              <a:t> NON il fine e i principi della nostra azione didattica</a:t>
            </a:r>
            <a:endParaRPr sz="2900">
              <a:solidFill>
                <a:srgbClr val="00FF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2900"/>
              <a:t> </a:t>
            </a:r>
            <a:endParaRPr sz="2900"/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90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347425" y="1735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900">
                <a:solidFill>
                  <a:srgbClr val="FF9900"/>
                </a:solidFill>
              </a:rPr>
              <a:t>1. premessa </a:t>
            </a:r>
            <a:endParaRPr sz="1900">
              <a:solidFill>
                <a:srgbClr val="FF9900"/>
              </a:solidFill>
            </a:endParaRP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9900"/>
              </a:solidFill>
            </a:endParaRP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FF9900"/>
                </a:solidFill>
              </a:rPr>
              <a:t>SCOPO  DEL  PIANO</a:t>
            </a:r>
            <a:r>
              <a:rPr lang="it"/>
              <a:t> </a:t>
            </a:r>
            <a:r>
              <a:rPr lang="it">
                <a:solidFill>
                  <a:srgbClr val="FF9900"/>
                </a:solidFill>
              </a:rPr>
              <a:t>:</a:t>
            </a:r>
            <a:endParaRPr>
              <a:solidFill>
                <a:srgbClr val="FF99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FF9900"/>
                </a:solidFill>
              </a:rPr>
              <a:t>QUANDO :</a:t>
            </a:r>
            <a:endParaRPr>
              <a:solidFill>
                <a:srgbClr val="FF9900"/>
              </a:solidFill>
            </a:endParaRPr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579625" y="2990875"/>
            <a:ext cx="8288400" cy="199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in caso di nuovo lockdown, sia a livello nazionale che locale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in caso di quarantena o isolamento domiciliare per una o più classi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in caso di quarantena o isolamento domiciliare per uno o più plessi dell’Istituto </a:t>
            </a:r>
            <a:endParaRPr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 </a:t>
            </a:r>
            <a:endParaRPr>
              <a:solidFill>
                <a:srgbClr val="000000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 </a:t>
            </a:r>
            <a:endParaRPr/>
          </a:p>
          <a:p>
            <a:pPr marL="0" lvl="0" indent="0" algn="ctr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67" name="Google Shape;67;p15"/>
          <p:cNvSpPr txBox="1"/>
          <p:nvPr/>
        </p:nvSpPr>
        <p:spPr>
          <a:xfrm>
            <a:off x="801050" y="1499975"/>
            <a:ext cx="74295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800">
                <a:solidFill>
                  <a:schemeClr val="dk2"/>
                </a:solidFill>
              </a:rPr>
              <a:t>Prevedere azioni e procedure codificate da attivare tempestivamente</a:t>
            </a:r>
            <a:r>
              <a:rPr lang="it"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1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85800" lvl="0" indent="-22860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900" b="1">
                <a:solidFill>
                  <a:srgbClr val="FFC000"/>
                </a:solidFill>
              </a:rPr>
              <a:t>2.</a:t>
            </a:r>
            <a:r>
              <a:rPr lang="it" sz="1200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</a:t>
            </a:r>
            <a:r>
              <a:rPr lang="it" sz="1900" b="1">
                <a:solidFill>
                  <a:srgbClr val="FFC000"/>
                </a:solidFill>
              </a:rPr>
              <a:t>ANALISI DEL FABBISOGNO</a:t>
            </a:r>
            <a:endParaRPr sz="1900" b="1">
              <a:solidFill>
                <a:srgbClr val="FFC000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843925" y="1588250"/>
            <a:ext cx="7988400" cy="249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Rilevazione del </a:t>
            </a:r>
            <a:r>
              <a:rPr lang="it" b="1"/>
              <a:t>fabbisogno di strumenti digitali e di connettività</a:t>
            </a:r>
            <a:r>
              <a:rPr lang="it"/>
              <a:t>, anche in considerazione degli alunni nuovi iscritti delle classi prime. 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Sarà compito dei </a:t>
            </a:r>
            <a:r>
              <a:rPr lang="it" b="1"/>
              <a:t>coordinatori</a:t>
            </a:r>
            <a:r>
              <a:rPr lang="it"/>
              <a:t> di classe identificare gli alunni che non hanno strumenti informatici idonei. </a:t>
            </a:r>
            <a:endParaRPr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-22860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2300" b="1">
                <a:solidFill>
                  <a:srgbClr val="FFC000"/>
                </a:solidFill>
              </a:rPr>
              <a:t>3.</a:t>
            </a:r>
            <a:r>
              <a:rPr lang="it" sz="1600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it" sz="2300" b="1">
                <a:solidFill>
                  <a:srgbClr val="FFC000"/>
                </a:solidFill>
              </a:rPr>
              <a:t>Formazione docenti</a:t>
            </a:r>
            <a:endParaRPr sz="2300" b="1">
              <a:solidFill>
                <a:srgbClr val="FFC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1139400" y="1773975"/>
            <a:ext cx="6865200" cy="251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-"/>
            </a:pPr>
            <a:r>
              <a:rPr lang="it" sz="2100" b="1"/>
              <a:t>proposte formative online</a:t>
            </a:r>
            <a:r>
              <a:rPr lang="it" sz="2100"/>
              <a:t> gratuite a disposizione dei docenti, sul sito piniweb</a:t>
            </a:r>
            <a:endParaRPr sz="210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-"/>
            </a:pPr>
            <a:r>
              <a:rPr lang="it" sz="2100" b="1"/>
              <a:t>corso di formazione</a:t>
            </a:r>
            <a:r>
              <a:rPr lang="it" sz="2100"/>
              <a:t> predisposto dal Ds finalizzato all’utilizzo delle varie applicazioni di Google Suite.</a:t>
            </a:r>
            <a:endParaRPr sz="21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-22860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2300" b="1">
                <a:solidFill>
                  <a:srgbClr val="FFC000"/>
                </a:solidFill>
              </a:rPr>
              <a:t>4.</a:t>
            </a:r>
            <a:r>
              <a:rPr lang="it" sz="1600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</a:t>
            </a:r>
            <a:r>
              <a:rPr lang="it" sz="2300" b="1">
                <a:solidFill>
                  <a:srgbClr val="FFC000"/>
                </a:solidFill>
              </a:rPr>
              <a:t> Obiettivi del Piano</a:t>
            </a:r>
            <a:endParaRPr sz="2300" b="1">
              <a:solidFill>
                <a:srgbClr val="FFC000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929650" y="1295350"/>
            <a:ext cx="7729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- </a:t>
            </a:r>
            <a:r>
              <a:rPr lang="it" b="1"/>
              <a:t>progettazioni didattiche rimodulate dal team </a:t>
            </a:r>
            <a:r>
              <a:rPr lang="it"/>
              <a:t>dei docenti e dai consigli di classe in modo da individuare i contenuti essenziali delle discipline ed eventuali piani interdisciplinari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- adozione di </a:t>
            </a:r>
            <a:r>
              <a:rPr lang="it" b="1"/>
              <a:t>metodologie che non rappresentino la mera trasmissione di contenuti , </a:t>
            </a:r>
            <a:r>
              <a:rPr lang="it"/>
              <a:t>ma coinvolgano gli alunni in un processo interattivo che  sviluppi quanto più possibile autonomia, responsabilità, motivazione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- attenzione </a:t>
            </a:r>
            <a:r>
              <a:rPr lang="it" b="1"/>
              <a:t>all’inclusività e all’ omogeneità</a:t>
            </a:r>
            <a:r>
              <a:rPr lang="it"/>
              <a:t> dell’offerta formativa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-22860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2300" b="1">
                <a:solidFill>
                  <a:srgbClr val="FFC000"/>
                </a:solidFill>
              </a:rPr>
              <a:t>5.</a:t>
            </a:r>
            <a:r>
              <a:rPr lang="it" sz="1400" b="1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" sz="2400" b="1">
                <a:solidFill>
                  <a:srgbClr val="FFC000"/>
                </a:solidFill>
              </a:rPr>
              <a:t>Modalità di svolgimento delle attività</a:t>
            </a:r>
            <a:endParaRPr sz="3800"/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1"/>
          </p:nvPr>
        </p:nvSpPr>
        <p:spPr>
          <a:xfrm>
            <a:off x="311700" y="1852550"/>
            <a:ext cx="8520600" cy="243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/>
              <a:t>Attività sincrone</a:t>
            </a:r>
            <a:r>
              <a:rPr lang="it"/>
              <a:t> ( attività in tempo reale , videolezioni in diretta ) </a:t>
            </a:r>
            <a:endParaRPr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 b="1"/>
              <a:t>e asincrone</a:t>
            </a:r>
            <a:r>
              <a:rPr lang="it"/>
              <a:t> ( fruizione di materiale predisposto 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it" b="1"/>
              <a:t>sono complementari e indispensabili </a:t>
            </a:r>
            <a:endParaRPr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311700" y="7022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FF00FF"/>
                </a:solidFill>
              </a:rPr>
              <a:t>I docenti della  scuola Pini</a:t>
            </a:r>
            <a:endParaRPr>
              <a:solidFill>
                <a:srgbClr val="FF00FF"/>
              </a:solidFill>
            </a:endParaRPr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311700" y="1823975"/>
            <a:ext cx="8520600" cy="214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2900">
                <a:solidFill>
                  <a:srgbClr val="674EA7"/>
                </a:solidFill>
              </a:rPr>
              <a:t>considerata la peculiarità dell’utenza,   sceglieranno di utilizzare volta per volta ,  le modalità più idonee alla classe</a:t>
            </a:r>
            <a:r>
              <a:rPr lang="it" sz="1100">
                <a:solidFill>
                  <a:schemeClr val="dk1"/>
                </a:solidFill>
              </a:rPr>
              <a:t> 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b="1">
                <a:solidFill>
                  <a:srgbClr val="FFC000"/>
                </a:solidFill>
              </a:rPr>
              <a:t>6. Piattaforme e strumenti per la DDI</a:t>
            </a:r>
            <a:endParaRPr sz="3800"/>
          </a:p>
        </p:txBody>
      </p:sp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311700" y="1302500"/>
            <a:ext cx="8520600" cy="333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 b="1"/>
              <a:t>Registro Elettronico</a:t>
            </a:r>
            <a:endParaRPr b="1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Ogni alunno avrà il suo </a:t>
            </a:r>
            <a:r>
              <a:rPr lang="it" b="1"/>
              <a:t>account</a:t>
            </a:r>
            <a:r>
              <a:rPr lang="it"/>
              <a:t> per accedere a Google Suite</a:t>
            </a:r>
            <a:endParaRPr>
              <a:solidFill>
                <a:srgbClr val="FF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 b="1"/>
              <a:t>Piattaforma G Suite for Education, con</a:t>
            </a:r>
            <a:r>
              <a:rPr lang="it"/>
              <a:t> </a:t>
            </a:r>
            <a:r>
              <a:rPr lang="it" b="1"/>
              <a:t>varie applicazioni</a:t>
            </a:r>
            <a:endParaRPr b="1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Attraverso l’applicazione di </a:t>
            </a:r>
            <a:r>
              <a:rPr lang="it" b="1"/>
              <a:t>Google Classroom</a:t>
            </a:r>
            <a:r>
              <a:rPr lang="it"/>
              <a:t>, ogni docente crea un proprio corso per ciascuna classe a cui è assegnato, inserendo i rispettivi studenti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ogni docente gestirà all’interno dei propri corsi sia le attività sincrone che le attività asincrone, monitorando la partecipazione e i livelli di apprendimento degli studenti.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 b="1"/>
              <a:t>Repository</a:t>
            </a:r>
            <a:r>
              <a:rPr lang="it"/>
              <a:t> di materiale didattico autoprodotto che permetta la condivisione delle buone pratiche. 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1545</Words>
  <Application>Microsoft Office PowerPoint</Application>
  <PresentationFormat>Presentazione su schermo (16:9)</PresentationFormat>
  <Paragraphs>148</Paragraphs>
  <Slides>19</Slides>
  <Notes>19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Simple Light</vt:lpstr>
      <vt:lpstr>Diapositiva 1</vt:lpstr>
      <vt:lpstr>Diapositiva 2</vt:lpstr>
      <vt:lpstr>1. premessa   SCOPO  DEL  PIANO :   QUANDO :</vt:lpstr>
      <vt:lpstr>2.    ANALISI DEL FABBISOGNO </vt:lpstr>
      <vt:lpstr>3. Formazione docenti </vt:lpstr>
      <vt:lpstr>4.     Obiettivi del Piano </vt:lpstr>
      <vt:lpstr>5. Modalità di svolgimento delle attività</vt:lpstr>
      <vt:lpstr>I docenti della  scuola Pini</vt:lpstr>
      <vt:lpstr>6. Piattaforme e strumenti per la DDI</vt:lpstr>
      <vt:lpstr>7. Orario previsto in caso di DDI </vt:lpstr>
      <vt:lpstr>Scuola primaria </vt:lpstr>
      <vt:lpstr>Scuola secondaria di primo grado </vt:lpstr>
      <vt:lpstr>8. Metodologie e strumenti per la verifica </vt:lpstr>
      <vt:lpstr> Tutte le attività asincrone passano attraverso la app di Classroom e i siti personali degli insegnanti   Le attività sincrone utilizzano Meet </vt:lpstr>
      <vt:lpstr>9. Valutazione </vt:lpstr>
      <vt:lpstr>  10. Alunni con bisogni educativi speciali </vt:lpstr>
      <vt:lpstr> REGOLAMENTO PER LA DIDATTICA DIGITALE INTEGRATA </vt:lpstr>
      <vt:lpstr> PRIVACY</vt:lpstr>
      <vt:lpstr>Diapositiva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1</cp:revision>
  <dcterms:modified xsi:type="dcterms:W3CDTF">2020-11-17T08:38:42Z</dcterms:modified>
</cp:coreProperties>
</file>