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3cbf0e2d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3cbf0e2d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3cbf0e2d0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3cbf0e2d0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3cbf0e2d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3cbf0e2d0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3cbf0e2d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3cbf0e2d0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b356400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b356400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3cbf0e2d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3cbf0e2d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a3cbf0e2d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a3cbf0e2d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a3cbf0e2d0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a3cbf0e2d0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3cbf0e2d0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3cbf0e2d0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e7cdbae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e7cdbae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3cbf0e2d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3cbf0e2d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3cbf0e2d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3cbf0e2d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3cbf0e2d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3cbf0e2d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3cbf0e2d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3cbf0e2d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3cbf0e2d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3cbf0e2d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3cbf0e2d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3cbf0e2d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40b4727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40b4727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3cbf0e2d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3cbf0e2d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61950"/>
            <a:ext cx="5878726" cy="47029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823100" y="1319225"/>
            <a:ext cx="3279000" cy="29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C000"/>
                </a:solidFill>
              </a:rPr>
              <a:t>Piano Didattica Digitale Integrata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400" b="1">
                <a:solidFill>
                  <a:srgbClr val="FFC000"/>
                </a:solidFill>
              </a:rPr>
              <a:t>Istituto comprensivo Paolo e Larissa Pini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C000"/>
                </a:solidFill>
              </a:rPr>
              <a:t>a.s 2020-2021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68850" y="173575"/>
            <a:ext cx="8520600" cy="1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3400" b="1">
                <a:solidFill>
                  <a:srgbClr val="FFC000"/>
                </a:solidFill>
              </a:rPr>
              <a:t>7. Orario previsto in caso di DDI</a:t>
            </a:r>
            <a:endParaRPr sz="3400" b="1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2"/>
          <p:cNvSpPr txBox="1"/>
          <p:nvPr/>
        </p:nvSpPr>
        <p:spPr>
          <a:xfrm>
            <a:off x="851050" y="1319200"/>
            <a:ext cx="7729500" cy="34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2"/>
                </a:solidFill>
              </a:rPr>
              <a:t>Le linee guida recitano testualmente: </a:t>
            </a:r>
            <a:r>
              <a:rPr lang="it" sz="1500" b="1">
                <a:solidFill>
                  <a:schemeClr val="dk2"/>
                </a:solidFill>
              </a:rPr>
              <a:t>assicurare almeno quindici ore settimanali di didattica in modalità sincrona </a:t>
            </a:r>
            <a:r>
              <a:rPr lang="it" sz="1500">
                <a:solidFill>
                  <a:schemeClr val="dk2"/>
                </a:solidFill>
              </a:rPr>
              <a:t>con l'intero gruppo classe </a:t>
            </a:r>
            <a:r>
              <a:rPr lang="it" sz="1500" b="1">
                <a:solidFill>
                  <a:schemeClr val="dk2"/>
                </a:solidFill>
              </a:rPr>
              <a:t>(dieci ore per le classi prime della scuola primaria)</a:t>
            </a:r>
            <a:r>
              <a:rPr lang="it" sz="1500">
                <a:solidFill>
                  <a:schemeClr val="dk2"/>
                </a:solidFill>
              </a:rPr>
              <a:t>, organizzate anche in maniera flessibile, in cui costruire percorsi disciplinari e interdisciplinari, con possibilità di prevedere ulteriori attività in piccolo gruppo, nonché proposte in modalità asincrona secondo le metodologie ritenute più idonee. </a:t>
            </a:r>
            <a:endParaRPr sz="1500">
              <a:solidFill>
                <a:schemeClr val="dk2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2"/>
                </a:solidFill>
              </a:rPr>
              <a:t>Inoltre, </a:t>
            </a:r>
            <a:r>
              <a:rPr lang="it" sz="1500" b="1">
                <a:solidFill>
                  <a:schemeClr val="dk2"/>
                </a:solidFill>
              </a:rPr>
              <a:t>per la secondaria di primo grado ad indirizzo musicale: assicurare agli alunni</a:t>
            </a:r>
            <a:r>
              <a:rPr lang="it" sz="1500">
                <a:solidFill>
                  <a:schemeClr val="dk2"/>
                </a:solidFill>
              </a:rPr>
              <a:t>, attraverso l’acquisto da parte della scuola di servizi web o applicazioni, </a:t>
            </a:r>
            <a:r>
              <a:rPr lang="it" sz="1500" b="1">
                <a:solidFill>
                  <a:schemeClr val="dk2"/>
                </a:solidFill>
              </a:rPr>
              <a:t>sia le lezioni individuali di strumento che le ore di musica d’insieme. </a:t>
            </a:r>
            <a:endParaRPr sz="1500" b="1">
              <a:solidFill>
                <a:schemeClr val="dk2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i="1">
                <a:solidFill>
                  <a:srgbClr val="47474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i="1">
              <a:solidFill>
                <a:srgbClr val="47474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-33550"/>
            <a:ext cx="8520600" cy="7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7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Scuola primaria</a:t>
            </a:r>
            <a:endParaRPr sz="27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900"/>
          </a:p>
        </p:txBody>
      </p:sp>
      <p:sp>
        <p:nvSpPr>
          <p:cNvPr id="115" name="Google Shape;115;p23"/>
          <p:cNvSpPr/>
          <p:nvPr/>
        </p:nvSpPr>
        <p:spPr>
          <a:xfrm>
            <a:off x="379575" y="754850"/>
            <a:ext cx="2357400" cy="43146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b="1" u="sng">
                <a:solidFill>
                  <a:srgbClr val="FF0000"/>
                </a:solidFill>
              </a:rPr>
              <a:t>Classi prime                                        </a:t>
            </a:r>
            <a:r>
              <a:rPr lang="it" b="1">
                <a:solidFill>
                  <a:srgbClr val="FF0000"/>
                </a:solidFill>
              </a:rPr>
              <a:t>(10 ore minime garantite)</a:t>
            </a:r>
            <a:endParaRPr b="1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6 ore di ITALIANO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3 ore di MATEMATICA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1 ora a rotazione per STORIA GEOGRAFIA,SCIENZE RELIGIONE.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MUSICA INGLESE ED.NE FISICA TECNOLOGIA E ARTE E IMMAGINE saranno svolte in modo trasversale in raccordo con le altre discipline.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ED.NE CIVICA trasversale su tutte le discipline come da programmazione di team.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16" name="Google Shape;116;p23"/>
          <p:cNvSpPr/>
          <p:nvPr/>
        </p:nvSpPr>
        <p:spPr>
          <a:xfrm>
            <a:off x="3315475" y="754850"/>
            <a:ext cx="2486100" cy="42363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300" b="1" u="sng">
                <a:solidFill>
                  <a:srgbClr val="FF0000"/>
                </a:solidFill>
              </a:rPr>
              <a:t>Classi seconde                    </a:t>
            </a:r>
            <a:r>
              <a:rPr lang="it" sz="1300" b="1">
                <a:solidFill>
                  <a:srgbClr val="FF0000"/>
                </a:solidFill>
              </a:rPr>
              <a:t>(15 ore minime garantite)</a:t>
            </a:r>
            <a:endParaRPr sz="1300" b="1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7 ore di LINGUA ITALIANA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5 ore di MATEMATICA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1 ora di INGLESE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2 ore a rotazione per STORIA GEOGRAFIA SCIENZE RELIGIONE.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MUSICA ED.NE FISICA TECNOLOGIA E ARTE E IMMAGINE saranno svolte in modo trasversale in raccordo con le altre discipline.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ED.NE CIVICA trasversale su tutte le discipline come da programmazione di team.</a:t>
            </a:r>
            <a:endParaRPr/>
          </a:p>
        </p:txBody>
      </p:sp>
      <p:sp>
        <p:nvSpPr>
          <p:cNvPr id="117" name="Google Shape;117;p23"/>
          <p:cNvSpPr/>
          <p:nvPr/>
        </p:nvSpPr>
        <p:spPr>
          <a:xfrm>
            <a:off x="6330300" y="754850"/>
            <a:ext cx="2407500" cy="42363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300" b="1" u="sng">
                <a:solidFill>
                  <a:srgbClr val="FF0000"/>
                </a:solidFill>
              </a:rPr>
              <a:t>Classi 3-4-5   </a:t>
            </a:r>
            <a:r>
              <a:rPr lang="it" sz="1100" b="1" u="sng">
                <a:solidFill>
                  <a:srgbClr val="FF0000"/>
                </a:solidFill>
              </a:rPr>
              <a:t>                         </a:t>
            </a:r>
            <a:r>
              <a:rPr lang="it" sz="1100" b="1">
                <a:solidFill>
                  <a:srgbClr val="FF0000"/>
                </a:solidFill>
              </a:rPr>
              <a:t>(15 ore minime garantite)</a:t>
            </a:r>
            <a:endParaRPr sz="1100" b="1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5 ore di ITALIANO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4 ore di MATEMATICA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2 ore alternate settimanalmente per STORIA e GEOGRAFIA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2 ore alternate settimanalmente per SCIENZE e INGLESE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2 ore a rotazione per IRC TEL AI MUSICA ED.NE FISICA</a:t>
            </a: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>
                <a:solidFill>
                  <a:schemeClr val="dk1"/>
                </a:solidFill>
              </a:rPr>
              <a:t>ED.NE CIVICA trasversale su tutte le discipline come da programmazione di team.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265275" y="-114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9900"/>
                </a:solidFill>
              </a:rPr>
              <a:t>Scuola secondaria di primo grado</a:t>
            </a:r>
            <a:endParaRPr sz="2400" b="1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4"/>
          <p:cNvSpPr/>
          <p:nvPr/>
        </p:nvSpPr>
        <p:spPr>
          <a:xfrm>
            <a:off x="5223025" y="1619250"/>
            <a:ext cx="3050400" cy="2371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 u="sng">
                <a:solidFill>
                  <a:srgbClr val="4472C4"/>
                </a:solidFill>
              </a:rPr>
              <a:t>Classi prime, seconde e terze del TEMPO PROLUNGATO </a:t>
            </a:r>
            <a:endParaRPr sz="1100" b="1" u="sng">
              <a:solidFill>
                <a:srgbClr val="4472C4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>
                <a:solidFill>
                  <a:srgbClr val="FF9900"/>
                </a:solidFill>
              </a:rPr>
              <a:t>(18 ore )</a:t>
            </a:r>
            <a:endParaRPr sz="7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>
                <a:solidFill>
                  <a:schemeClr val="dk1"/>
                </a:solidFill>
              </a:rPr>
              <a:t>come nel tempo normale tranne che: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 u="sng">
                <a:solidFill>
                  <a:schemeClr val="dk1"/>
                </a:solidFill>
              </a:rPr>
              <a:t>3 ore di MATEMATICA invece che 2</a:t>
            </a:r>
            <a:endParaRPr sz="1100" b="1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>
                <a:solidFill>
                  <a:schemeClr val="dk1"/>
                </a:solidFill>
              </a:rPr>
              <a:t>       </a:t>
            </a:r>
            <a:r>
              <a:rPr lang="it" sz="1100" b="1" u="sng">
                <a:solidFill>
                  <a:schemeClr val="dk1"/>
                </a:solidFill>
              </a:rPr>
              <a:t>1 ora di PROGETTO</a:t>
            </a:r>
            <a:r>
              <a:rPr lang="it" sz="1100" b="1">
                <a:solidFill>
                  <a:schemeClr val="dk1"/>
                </a:solidFill>
              </a:rPr>
              <a:t>  </a:t>
            </a:r>
            <a:endParaRPr sz="1500" b="1">
              <a:solidFill>
                <a:srgbClr val="4472C4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>
              <a:solidFill>
                <a:srgbClr val="4472C4"/>
              </a:solidFill>
            </a:endParaRPr>
          </a:p>
        </p:txBody>
      </p:sp>
      <p:sp>
        <p:nvSpPr>
          <p:cNvPr id="124" name="Google Shape;124;p24"/>
          <p:cNvSpPr/>
          <p:nvPr/>
        </p:nvSpPr>
        <p:spPr>
          <a:xfrm>
            <a:off x="915325" y="619200"/>
            <a:ext cx="3793500" cy="437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 u="sng">
                <a:solidFill>
                  <a:srgbClr val="0000FF"/>
                </a:solidFill>
              </a:rPr>
              <a:t>Classi prime, seconde e terze del TEMPO NORMALE   </a:t>
            </a:r>
            <a:r>
              <a:rPr lang="it" sz="1100" b="1">
                <a:solidFill>
                  <a:srgbClr val="FF9900"/>
                </a:solidFill>
              </a:rPr>
              <a:t>( 16 ore )</a:t>
            </a:r>
            <a:endParaRPr sz="1100">
              <a:solidFill>
                <a:srgbClr val="FF99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3 ore di LINGUA ITALIANA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2 ore di STORIA E GEOGRAFIA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2 ore di MATEMATICA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SCIENZE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2 ore di LINGUA INGLESE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LINGUA FRANCESE/SPAGNOLO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EDUCAZIONE TECNICA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EDUCAZIONE ARTISTICA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EDUCAZIONE MUSICALE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EDUCAZIONE MOTORIA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RELIGIONE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1 ora di STRUMENTO (per i ragazzi del musicale)</a:t>
            </a:r>
            <a:endParaRPr sz="8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800" b="1">
                <a:solidFill>
                  <a:schemeClr val="dk1"/>
                </a:solidFill>
              </a:rPr>
              <a:t>ED.NE CIVICA trasversale su tutte le discipline ( vedi CDC )</a:t>
            </a:r>
            <a:endParaRPr sz="15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311700" y="243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C000"/>
                </a:solidFill>
              </a:rPr>
              <a:t>8. Metodologie e strumenti per la verifica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5"/>
          <p:cNvSpPr txBox="1"/>
          <p:nvPr/>
        </p:nvSpPr>
        <p:spPr>
          <a:xfrm>
            <a:off x="1060425" y="1082600"/>
            <a:ext cx="7165200" cy="38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900"/>
              <a:buChar char="-"/>
            </a:pPr>
            <a:r>
              <a:rPr lang="it" sz="1900">
                <a:solidFill>
                  <a:srgbClr val="4A86E8"/>
                </a:solidFill>
              </a:rPr>
              <a:t>Ridurre i tempi di spiegazione frontale e coinvolgere i ragazzi nella partecipazione attiva </a:t>
            </a:r>
            <a:endParaRPr sz="1900">
              <a:solidFill>
                <a:srgbClr val="4A86E8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900"/>
              <a:buChar char="-"/>
            </a:pPr>
            <a:r>
              <a:rPr lang="it" sz="1900">
                <a:solidFill>
                  <a:srgbClr val="E06666"/>
                </a:solidFill>
              </a:rPr>
              <a:t>Metodologie consigliate:  didattica breve, apprendimento cooperativo,  flipped classroom,  debate, Modi </a:t>
            </a:r>
            <a:endParaRPr sz="1900">
              <a:solidFill>
                <a:srgbClr val="E06666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Strumenti :   lavagne interattive ( per costruzione mappe , fissare riflessioni collettive individuali rispetto a una tematica o ad un’immagine , creare giochi ), Moduli , Presentazioni ppt, video...</a:t>
            </a: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311700" y="1149025"/>
            <a:ext cx="8520600" cy="29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solidFill>
                  <a:srgbClr val="FF00FF"/>
                </a:solidFill>
              </a:rPr>
              <a:t>Tutte le attività asincrone passano attraverso la app di Classroom e i siti personali degli insegnanti</a:t>
            </a:r>
            <a:endParaRPr sz="2600">
              <a:solidFill>
                <a:srgbClr val="FF00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solidFill>
                  <a:srgbClr val="0000FF"/>
                </a:solidFill>
              </a:rPr>
              <a:t>Le attività sincrone utilizzano Meet </a:t>
            </a:r>
            <a:endParaRPr sz="26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C000"/>
                </a:solidFill>
              </a:rPr>
              <a:t>9. Valutazione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1025600" y="1433575"/>
            <a:ext cx="7343700" cy="30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-"/>
            </a:pPr>
            <a:r>
              <a:rPr lang="it" sz="1600" b="1">
                <a:solidFill>
                  <a:srgbClr val="FF00FF"/>
                </a:solidFill>
              </a:rPr>
              <a:t>Essa tiene conto non soltanto</a:t>
            </a:r>
            <a:r>
              <a:rPr lang="it" sz="1600">
                <a:solidFill>
                  <a:srgbClr val="FF00FF"/>
                </a:solidFill>
              </a:rPr>
              <a:t> </a:t>
            </a:r>
            <a:r>
              <a:rPr lang="it" sz="1600" b="1">
                <a:solidFill>
                  <a:srgbClr val="FF00FF"/>
                </a:solidFill>
              </a:rPr>
              <a:t>dei prodotti e delle evidenze empiriche osservabili, ma anche della disponibilità ad apprendere e a lavorare in gruppo, dell’autonomia, della responsabilità</a:t>
            </a:r>
            <a:r>
              <a:rPr lang="it" sz="1600">
                <a:solidFill>
                  <a:srgbClr val="FF00FF"/>
                </a:solidFill>
              </a:rPr>
              <a:t> </a:t>
            </a:r>
            <a:r>
              <a:rPr lang="it" sz="1600">
                <a:solidFill>
                  <a:schemeClr val="dk2"/>
                </a:solidFill>
              </a:rPr>
              <a:t>personale e sociale, del processo di autovalutazione e più in generale, dell’intero percorso formativo dello studente. </a:t>
            </a:r>
            <a:endParaRPr sz="16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-"/>
            </a:pPr>
            <a:r>
              <a:rPr lang="it" sz="1600">
                <a:solidFill>
                  <a:schemeClr val="dk2"/>
                </a:solidFill>
              </a:rPr>
              <a:t>Analogamente a quanto previsto per le verifiche svolte in presenza, le valutazioni </a:t>
            </a:r>
            <a:r>
              <a:rPr lang="it" sz="1600" b="1">
                <a:solidFill>
                  <a:srgbClr val="4A86E8"/>
                </a:solidFill>
              </a:rPr>
              <a:t>vengono riportate dai docenti in modo trasparente all’interno del registro elettronico</a:t>
            </a:r>
            <a:r>
              <a:rPr lang="it" sz="1600">
                <a:solidFill>
                  <a:schemeClr val="dk2"/>
                </a:solidFill>
              </a:rPr>
              <a:t> in adozione, al fine di assicurare alle famiglie informazioni circa l'andamento didattico-disciplinare degli studenti e di fornire opportuni feedback.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218825" y="0"/>
            <a:ext cx="8520600" cy="4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100" b="1">
                <a:solidFill>
                  <a:srgbClr val="039CE6"/>
                </a:solidFill>
              </a:rPr>
              <a:t> </a:t>
            </a:r>
            <a:endParaRPr sz="1100" b="1">
              <a:solidFill>
                <a:srgbClr val="039CE6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400" b="1">
                <a:solidFill>
                  <a:srgbClr val="FFC000"/>
                </a:solidFill>
              </a:rPr>
              <a:t>10. Alunni con bisogni educativi speciali</a:t>
            </a:r>
            <a:endParaRPr sz="24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8"/>
          <p:cNvSpPr txBox="1"/>
          <p:nvPr/>
        </p:nvSpPr>
        <p:spPr>
          <a:xfrm>
            <a:off x="1000050" y="1083450"/>
            <a:ext cx="7143900" cy="33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</a:t>
            </a:r>
            <a:endParaRPr sz="1700"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b="1">
                <a:solidFill>
                  <a:srgbClr val="0000FF"/>
                </a:solidFill>
              </a:rPr>
              <a:t>I docenti di sostegno :</a:t>
            </a:r>
            <a:endParaRPr sz="1700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-"/>
            </a:pPr>
            <a:r>
              <a:rPr lang="it" sz="1700">
                <a:solidFill>
                  <a:schemeClr val="dk2"/>
                </a:solidFill>
              </a:rPr>
              <a:t>verificheranno che gli alunni in situazione di disabilità abbiano l’opportunità di accesso alle varie attività didattiche</a:t>
            </a:r>
            <a:endParaRPr sz="17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-"/>
            </a:pPr>
            <a:r>
              <a:rPr lang="it" sz="1700">
                <a:solidFill>
                  <a:schemeClr val="dk2"/>
                </a:solidFill>
              </a:rPr>
              <a:t>predisporranno materiale individualizzato o personalizzato per lo studente</a:t>
            </a:r>
            <a:endParaRPr sz="17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-"/>
            </a:pPr>
            <a:r>
              <a:rPr lang="it" sz="1700">
                <a:solidFill>
                  <a:schemeClr val="dk2"/>
                </a:solidFill>
              </a:rPr>
              <a:t>avranno  cura di mantenere l’interazione a distanza con l’alunno e tra l’alunno e gli altri docenti curricolari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204525" y="-38100"/>
            <a:ext cx="8520600" cy="49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/>
              <a:t> </a:t>
            </a:r>
            <a:r>
              <a:rPr lang="it" sz="1700" b="1">
                <a:solidFill>
                  <a:srgbClr val="FFC000"/>
                </a:solidFill>
              </a:rPr>
              <a:t>REGOLAMENTO PER LA DIDATTICA DIGITALE INTEGRATA</a:t>
            </a:r>
            <a:endParaRPr sz="17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9"/>
          <p:cNvSpPr txBox="1"/>
          <p:nvPr/>
        </p:nvSpPr>
        <p:spPr>
          <a:xfrm>
            <a:off x="479575" y="661975"/>
            <a:ext cx="8086800" cy="43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solidFill>
                  <a:srgbClr val="0000FF"/>
                </a:solidFill>
              </a:rPr>
              <a:t>Regolamento per l’uso di Google Meet e attività in modalità sincrona</a:t>
            </a:r>
            <a:r>
              <a:rPr lang="it" sz="1100"/>
              <a:t>. </a:t>
            </a:r>
            <a:endParaRPr sz="1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1. Gli studenti accedono alla piattaforma attraverso </a:t>
            </a:r>
            <a:r>
              <a:rPr lang="it" sz="1100">
                <a:solidFill>
                  <a:srgbClr val="FF0000"/>
                </a:solidFill>
              </a:rPr>
              <a:t>il proprio account </a:t>
            </a:r>
            <a:r>
              <a:rPr lang="it" sz="1100"/>
              <a:t>istituzionale creato dalla scuola: nome.cognome@gmail.com   ; non sono permessi accessi utilizzando altri account.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2. Gli studenti devono custodire in luogo sicuro la password e non la possono divulgare a nessuno, per alcun motivo.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3. Al momento dell’accesso gli studenti devono </a:t>
            </a:r>
            <a:r>
              <a:rPr lang="it" sz="1100">
                <a:solidFill>
                  <a:srgbClr val="FF0000"/>
                </a:solidFill>
              </a:rPr>
              <a:t>attivare la webcam</a:t>
            </a:r>
            <a:r>
              <a:rPr lang="it" sz="1100"/>
              <a:t> e seguire le indicazioni del docente per la successiva eventuale disabilitazione. Evitare inquadrature diverse dal volto.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4. </a:t>
            </a:r>
            <a:r>
              <a:rPr lang="it" sz="1100">
                <a:solidFill>
                  <a:srgbClr val="FF0000"/>
                </a:solidFill>
              </a:rPr>
              <a:t>Il microfono deve essere disattivato</a:t>
            </a:r>
            <a:r>
              <a:rPr lang="it" sz="1100"/>
              <a:t> e può essere attivato quando richiesto dal docente.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5. </a:t>
            </a:r>
            <a:r>
              <a:rPr lang="it" sz="1100">
                <a:solidFill>
                  <a:srgbClr val="FF0000"/>
                </a:solidFill>
              </a:rPr>
              <a:t>La chat</a:t>
            </a:r>
            <a:r>
              <a:rPr lang="it" sz="1100"/>
              <a:t> deve essere utilizzata solo per necessità legate allo svolgimento della lezione.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6. È severamente vietato condividere il link della lezione con persone estranee al gruppo classe.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7.</a:t>
            </a:r>
            <a:r>
              <a:rPr lang="it" sz="1100">
                <a:solidFill>
                  <a:srgbClr val="FF0000"/>
                </a:solidFill>
              </a:rPr>
              <a:t> È severamente vietato registrare audio e video, scattare foto di docenti e studenti. </a:t>
            </a:r>
            <a:endParaRPr sz="11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8. Nel rispetto della normativa vigente sulla privacy, è assolutamente </a:t>
            </a:r>
            <a:r>
              <a:rPr lang="it" sz="1100">
                <a:solidFill>
                  <a:srgbClr val="FF0000"/>
                </a:solidFill>
              </a:rPr>
              <a:t>vietato diffondere, foto, registrazioni e materiali relativi al docente e agli studenti</a:t>
            </a:r>
            <a:r>
              <a:rPr lang="it" sz="1100"/>
              <a:t>. In questo caso si possono profilare responsabilità di tipo penale e si può incorrere in una segnalazione alla Polizia Postale.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9. È necessario </a:t>
            </a:r>
            <a:r>
              <a:rPr lang="it" sz="1100">
                <a:solidFill>
                  <a:srgbClr val="FF0000"/>
                </a:solidFill>
              </a:rPr>
              <a:t>vestire in maniera appropriata</a:t>
            </a:r>
            <a:r>
              <a:rPr lang="it" sz="1100"/>
              <a:t> con il dovuto rispetto per docenti e compagni di classe.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10. È richiesto agli studenti di occupare,</a:t>
            </a:r>
            <a:r>
              <a:rPr lang="it" sz="1100">
                <a:solidFill>
                  <a:srgbClr val="FF0000"/>
                </a:solidFill>
              </a:rPr>
              <a:t> per quanto possibile, una stanza della casa in cui si è da soli</a:t>
            </a:r>
            <a:r>
              <a:rPr lang="it" sz="1100"/>
              <a:t>, senza distrazioni di alcun genere.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11. Salvo comprovate esigenze, condivise con il docente, </a:t>
            </a:r>
            <a:r>
              <a:rPr lang="it" sz="1100">
                <a:solidFill>
                  <a:srgbClr val="FF0000"/>
                </a:solidFill>
              </a:rPr>
              <a:t>non possono partecipare alle videolezioni, familiari o altre persone.</a:t>
            </a:r>
            <a:r>
              <a:rPr lang="it" sz="1100"/>
              <a:t>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12. Al termine della lezione gli studenti devono uscire dall’aula virtuale e il docente chiude la riunione.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13. </a:t>
            </a:r>
            <a:r>
              <a:rPr lang="it" sz="1100">
                <a:solidFill>
                  <a:srgbClr val="FF0000"/>
                </a:solidFill>
              </a:rPr>
              <a:t>Tutte le attività della piattaforma sono tracciate</a:t>
            </a:r>
            <a:r>
              <a:rPr lang="it" sz="1100"/>
              <a:t>, pertanto comportamenti scorretti o uso improprio degli strumenti sarà sanzionato secondo quanto stabilito dal regolamento disciplinare.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/>
              <a:t>14. L’uso delle piattaforme dedicate alla Didattica a Distanza hanno scopo esclusivamente didattico e limitato alle attività della scuola. </a:t>
            </a:r>
            <a:r>
              <a:rPr lang="it" sz="1100">
                <a:solidFill>
                  <a:srgbClr val="FF0000"/>
                </a:solidFill>
              </a:rPr>
              <a:t>Nella formazione a distanza valgono le stesse regole dell’insegnamento in presenza. </a:t>
            </a:r>
            <a:r>
              <a:rPr lang="it" sz="1100"/>
              <a:t>Gli studenti devono sempre tenere un comportamento consono e corretto seguendo le indicazioni del docente .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/>
          </p:nvPr>
        </p:nvSpPr>
        <p:spPr>
          <a:xfrm>
            <a:off x="311700" y="39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/>
              <a:t> </a:t>
            </a:r>
            <a:r>
              <a:rPr lang="it" sz="1700" b="1">
                <a:solidFill>
                  <a:srgbClr val="FFC000"/>
                </a:solidFill>
              </a:rPr>
              <a:t>PRIVACY</a:t>
            </a:r>
            <a:endParaRPr/>
          </a:p>
        </p:txBody>
      </p:sp>
      <p:sp>
        <p:nvSpPr>
          <p:cNvPr id="159" name="Google Shape;159;p30"/>
          <p:cNvSpPr txBox="1"/>
          <p:nvPr/>
        </p:nvSpPr>
        <p:spPr>
          <a:xfrm>
            <a:off x="622450" y="1140600"/>
            <a:ext cx="8129700" cy="3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Gli strumenti individuati per la DDI sono stati scelti per le loro funzionalità nel rispetto della protezione dei dati personali. 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Nei Servizi principali di GSuite for Education, Google utilizza le informazioni personali degli studenti per fornire, gestire e proteggere i servizi. 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>
                <a:solidFill>
                  <a:srgbClr val="00FF00"/>
                </a:solidFill>
              </a:rPr>
              <a:t>Google non pubblica annunci pubblicitari nei Servizi principali e non utilizza a scopi pubblicitari le informazioni personali raccolte nei Servizi principali. Non vengono attivati servizi aggiuntivi per gli studenti. </a:t>
            </a:r>
            <a:endParaRPr b="1">
              <a:solidFill>
                <a:srgbClr val="00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Sugli aspetti relativi al trattamento dei dati personali, </a:t>
            </a:r>
            <a:r>
              <a:rPr lang="it">
                <a:solidFill>
                  <a:srgbClr val="FF0000"/>
                </a:solidFill>
              </a:rPr>
              <a:t>si resta in attesa di un apposito documento di dettaglio contenente indicazioni specifiche che il Ministero dell’istruzione elaborerà</a:t>
            </a:r>
            <a:r>
              <a:rPr lang="it">
                <a:solidFill>
                  <a:schemeClr val="dk2"/>
                </a:solidFill>
              </a:rPr>
              <a:t> in collaborazione con l’Autorità garante per la protezione dei dati personali.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000" y="493075"/>
            <a:ext cx="5302099" cy="397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1"/>
          <p:cNvSpPr txBox="1"/>
          <p:nvPr/>
        </p:nvSpPr>
        <p:spPr>
          <a:xfrm>
            <a:off x="6566025" y="4076725"/>
            <a:ext cx="23073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 b="1" i="1">
                <a:solidFill>
                  <a:srgbClr val="783F04"/>
                </a:solidFill>
              </a:rPr>
              <a:t>Buon lavoro !</a:t>
            </a:r>
            <a:endParaRPr sz="2100" b="1" i="1">
              <a:solidFill>
                <a:srgbClr val="783F0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2850" y="774000"/>
            <a:ext cx="89808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900">
                <a:solidFill>
                  <a:srgbClr val="00FF00"/>
                </a:solidFill>
              </a:rPr>
              <a:t>Cambiano il mezzo, gli strumenti , le modalità organizzative e comunicative </a:t>
            </a:r>
            <a:endParaRPr sz="2900">
              <a:solidFill>
                <a:srgbClr val="00FF00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900">
                <a:highlight>
                  <a:srgbClr val="FFFF00"/>
                </a:highlight>
              </a:rPr>
              <a:t>MA</a:t>
            </a:r>
            <a:endParaRPr sz="2900"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900">
                <a:solidFill>
                  <a:srgbClr val="00FF00"/>
                </a:solidFill>
              </a:rPr>
              <a:t> NON il fine e i principi della nostra azione didattica</a:t>
            </a:r>
            <a:endParaRPr sz="2900">
              <a:solidFill>
                <a:srgbClr val="00FF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900"/>
              <a:t> </a:t>
            </a:r>
            <a:endParaRPr sz="290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9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47425" y="173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>
                <a:solidFill>
                  <a:srgbClr val="FF9900"/>
                </a:solidFill>
              </a:rPr>
              <a:t>1. premessa </a:t>
            </a:r>
            <a:endParaRPr sz="1900">
              <a:solidFill>
                <a:srgbClr val="FF9900"/>
              </a:solidFill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9900"/>
              </a:solidFill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SCOPO  DEL  PIANO</a:t>
            </a:r>
            <a:r>
              <a:rPr lang="it"/>
              <a:t> </a:t>
            </a:r>
            <a:r>
              <a:rPr lang="it">
                <a:solidFill>
                  <a:srgbClr val="FF9900"/>
                </a:solidFill>
              </a:rPr>
              <a:t>:</a:t>
            </a:r>
            <a:endParaRPr>
              <a:solidFill>
                <a:srgbClr val="FF99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9900"/>
                </a:solidFill>
              </a:rPr>
              <a:t>QUANDO :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579625" y="2990875"/>
            <a:ext cx="8288400" cy="19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 caso di nuovo lockdown, sia a livello nazionale che locale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 caso di quarantena o isolamento domiciliare per una o più classi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 caso di quarantena o isolamento domiciliare per uno o più plessi dell’Istituto 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 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801050" y="1499975"/>
            <a:ext cx="742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chemeClr val="dk2"/>
                </a:solidFill>
              </a:rPr>
              <a:t>Prevedere azioni e procedure codificate da attivare tempestivamente</a:t>
            </a:r>
            <a:r>
              <a:rPr lang="it"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 b="1">
                <a:solidFill>
                  <a:srgbClr val="FFC000"/>
                </a:solidFill>
              </a:rPr>
              <a:t>2.</a:t>
            </a:r>
            <a:r>
              <a:rPr lang="it" sz="12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it" sz="1900" b="1">
                <a:solidFill>
                  <a:srgbClr val="FFC000"/>
                </a:solidFill>
              </a:rPr>
              <a:t>ANALISI DEL FABBISOGNO</a:t>
            </a:r>
            <a:endParaRPr sz="1900" b="1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43925" y="1588250"/>
            <a:ext cx="7988400" cy="24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Rilevazione del </a:t>
            </a:r>
            <a:r>
              <a:rPr lang="it" b="1"/>
              <a:t>fabbisogno di strumenti digitali e di connettività</a:t>
            </a:r>
            <a:r>
              <a:rPr lang="it"/>
              <a:t>, anche in considerazione degli alunni nuovi iscritti delle classi prime.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Sarà compito dei </a:t>
            </a:r>
            <a:r>
              <a:rPr lang="it" b="1"/>
              <a:t>coordinatori</a:t>
            </a:r>
            <a:r>
              <a:rPr lang="it"/>
              <a:t> di classe identificare gli alunni che non hanno strumenti informatici idonei. 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300" b="1">
                <a:solidFill>
                  <a:srgbClr val="FFC000"/>
                </a:solidFill>
              </a:rPr>
              <a:t>3.</a:t>
            </a:r>
            <a:r>
              <a:rPr lang="it" sz="16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it" sz="2300" b="1">
                <a:solidFill>
                  <a:srgbClr val="FFC000"/>
                </a:solidFill>
              </a:rPr>
              <a:t>Formazione docenti</a:t>
            </a:r>
            <a:endParaRPr sz="2300" b="1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1139400" y="1773975"/>
            <a:ext cx="6865200" cy="25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it" sz="2100" b="1"/>
              <a:t>proposte formative online</a:t>
            </a:r>
            <a:r>
              <a:rPr lang="it" sz="2100"/>
              <a:t> gratuite a disposizione dei docenti, sul sito piniweb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it" sz="2100" b="1"/>
              <a:t>corso di formazione</a:t>
            </a:r>
            <a:r>
              <a:rPr lang="it" sz="2100"/>
              <a:t> predisposto dal Ds finalizzato all’utilizzo delle varie applicazioni di Google Suite.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300" b="1">
                <a:solidFill>
                  <a:srgbClr val="FFC000"/>
                </a:solidFill>
              </a:rPr>
              <a:t>4.</a:t>
            </a:r>
            <a:r>
              <a:rPr lang="it" sz="160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it" sz="2300" b="1">
                <a:solidFill>
                  <a:srgbClr val="FFC000"/>
                </a:solidFill>
              </a:rPr>
              <a:t> Obiettivi del Piano</a:t>
            </a:r>
            <a:endParaRPr sz="2300" b="1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929650" y="1295350"/>
            <a:ext cx="772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- </a:t>
            </a:r>
            <a:r>
              <a:rPr lang="it" b="1"/>
              <a:t>progettazioni didattiche rimodulate dal team </a:t>
            </a:r>
            <a:r>
              <a:rPr lang="it"/>
              <a:t>dei docenti e dai consigli di classe in modo da individuare i contenuti essenziali delle discipline ed eventuali piani interdisciplinari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- adozione di </a:t>
            </a:r>
            <a:r>
              <a:rPr lang="it" b="1"/>
              <a:t>metodologie che non rappresentino la mera trasmissione di contenuti , </a:t>
            </a:r>
            <a:r>
              <a:rPr lang="it"/>
              <a:t>ma coinvolgano gli alunni in un processo interattivo che  sviluppi quanto più possibile autonomia, responsabilità, motivazione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- attenzione </a:t>
            </a:r>
            <a:r>
              <a:rPr lang="it" b="1"/>
              <a:t>all’inclusività e all’ omogeneità</a:t>
            </a:r>
            <a:r>
              <a:rPr lang="it"/>
              <a:t> dell’offerta formativa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22860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300" b="1">
                <a:solidFill>
                  <a:srgbClr val="FFC000"/>
                </a:solidFill>
              </a:rPr>
              <a:t>5.</a:t>
            </a:r>
            <a:r>
              <a:rPr lang="it" sz="14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" sz="2400" b="1">
                <a:solidFill>
                  <a:srgbClr val="FFC000"/>
                </a:solidFill>
              </a:rPr>
              <a:t>Modalità di svolgimento delle attività</a:t>
            </a:r>
            <a:endParaRPr sz="380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852550"/>
            <a:ext cx="8520600" cy="24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Attività sincrone</a:t>
            </a:r>
            <a:r>
              <a:rPr lang="it"/>
              <a:t> ( attività in tempo reale , videolezioni in diretta ) 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/>
              <a:t>e asincrone</a:t>
            </a:r>
            <a:r>
              <a:rPr lang="it"/>
              <a:t> ( fruizione di materiale predisposto 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b="1"/>
              <a:t>sono complementari e indispensabili 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702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FF"/>
                </a:solidFill>
              </a:rPr>
              <a:t>I docenti della  scuola Pini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823975"/>
            <a:ext cx="8520600" cy="21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900">
                <a:solidFill>
                  <a:srgbClr val="674EA7"/>
                </a:solidFill>
              </a:rPr>
              <a:t>considerata la peculiarità dell’utenza,   sceglieranno di utilizzare volta per volta ,  le modalità più idonee alla classe</a:t>
            </a:r>
            <a:r>
              <a:rPr lang="it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 b="1">
                <a:solidFill>
                  <a:srgbClr val="FFC000"/>
                </a:solidFill>
              </a:rPr>
              <a:t>6. Piattaforme e strumenti per la DDI</a:t>
            </a:r>
            <a:endParaRPr sz="380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302500"/>
            <a:ext cx="8520600" cy="33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Registro Elettronico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Ogni alunno avrà il suo </a:t>
            </a:r>
            <a:r>
              <a:rPr lang="it" b="1"/>
              <a:t>account</a:t>
            </a:r>
            <a:r>
              <a:rPr lang="it"/>
              <a:t> per accedere a Google Suite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Piattaforma G Suite for Education, con</a:t>
            </a:r>
            <a:r>
              <a:rPr lang="it"/>
              <a:t> </a:t>
            </a:r>
            <a:r>
              <a:rPr lang="it" b="1"/>
              <a:t>varie applicazioni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Attraverso l’applicazione di </a:t>
            </a:r>
            <a:r>
              <a:rPr lang="it" b="1"/>
              <a:t>Google Classroom</a:t>
            </a:r>
            <a:r>
              <a:rPr lang="it"/>
              <a:t>, ogni docente crea un proprio corso per ciascuna classe a cui è assegnato, inserendo i rispettivi studenti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ogni docente gestirà all’interno dei propri corsi sia le attività sincrone che le attività asincrone, monitorando la partecipazione e i livelli di apprendimento degli studenti.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b="1"/>
              <a:t>Repository</a:t>
            </a:r>
            <a:r>
              <a:rPr lang="it"/>
              <a:t> di materiale didattico autoprodotto che permetta la condivisione delle buone pratiche.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1545</Words>
  <Application>Microsoft Office PowerPoint</Application>
  <PresentationFormat>Presentazione su schermo (16:9)</PresentationFormat>
  <Paragraphs>148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Simple Light</vt:lpstr>
      <vt:lpstr>Diapositiva 1</vt:lpstr>
      <vt:lpstr>Diapositiva 2</vt:lpstr>
      <vt:lpstr>1. premessa   SCOPO  DEL  PIANO :   QUANDO :</vt:lpstr>
      <vt:lpstr>2.    ANALISI DEL FABBISOGNO </vt:lpstr>
      <vt:lpstr>3. Formazione docenti </vt:lpstr>
      <vt:lpstr>4.     Obiettivi del Piano </vt:lpstr>
      <vt:lpstr>5. Modalità di svolgimento delle attività</vt:lpstr>
      <vt:lpstr>I docenti della  scuola Pini</vt:lpstr>
      <vt:lpstr>6. Piattaforme e strumenti per la DDI</vt:lpstr>
      <vt:lpstr>7. Orario previsto in caso di DDI </vt:lpstr>
      <vt:lpstr>Scuola primaria </vt:lpstr>
      <vt:lpstr>Scuola secondaria di primo grado </vt:lpstr>
      <vt:lpstr>8. Metodologie e strumenti per la verifica </vt:lpstr>
      <vt:lpstr> Tutte le attività asincrone passano attraverso la app di Classroom e i siti personali degli insegnanti   Le attività sincrone utilizzano Meet </vt:lpstr>
      <vt:lpstr>9. Valutazione </vt:lpstr>
      <vt:lpstr>  10. Alunni con bisogni educativi speciali </vt:lpstr>
      <vt:lpstr> REGOLAMENTO PER LA DIDATTICA DIGITALE INTEGRATA </vt:lpstr>
      <vt:lpstr> PRIVACY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modified xsi:type="dcterms:W3CDTF">2020-11-17T08:38:42Z</dcterms:modified>
</cp:coreProperties>
</file>