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57" r:id="rId4"/>
    <p:sldId id="267" r:id="rId5"/>
    <p:sldId id="268" r:id="rId6"/>
    <p:sldId id="258" r:id="rId7"/>
    <p:sldId id="261" r:id="rId8"/>
    <p:sldId id="269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7" autoAdjust="0"/>
    <p:restoredTop sz="94660"/>
  </p:normalViewPr>
  <p:slideViewPr>
    <p:cSldViewPr snapToGrid="0">
      <p:cViewPr varScale="1">
        <p:scale>
          <a:sx n="76" d="100"/>
          <a:sy n="76" d="100"/>
        </p:scale>
        <p:origin x="147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EDA0A-8D31-48FB-B7F8-5D6D2107CD6D}" type="datetimeFigureOut">
              <a:rPr lang="it-IT" smtClean="0"/>
              <a:t>19/02/2021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593D-DC1D-453E-859B-8A145FD1B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1533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EDA0A-8D31-48FB-B7F8-5D6D2107CD6D}" type="datetimeFigureOut">
              <a:rPr lang="it-IT" smtClean="0"/>
              <a:t>19/02/2021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593D-DC1D-453E-859B-8A145FD1B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2528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EDA0A-8D31-48FB-B7F8-5D6D2107CD6D}" type="datetimeFigureOut">
              <a:rPr lang="it-IT" smtClean="0"/>
              <a:t>19/02/2021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593D-DC1D-453E-859B-8A145FD1B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42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EDA0A-8D31-48FB-B7F8-5D6D2107CD6D}" type="datetimeFigureOut">
              <a:rPr lang="it-IT" smtClean="0"/>
              <a:t>19/02/2021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593D-DC1D-453E-859B-8A145FD1B393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0461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EDA0A-8D31-48FB-B7F8-5D6D2107CD6D}" type="datetimeFigureOut">
              <a:rPr lang="it-IT" smtClean="0"/>
              <a:t>19/02/2021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593D-DC1D-453E-859B-8A145FD1B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6517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EDA0A-8D31-48FB-B7F8-5D6D2107CD6D}" type="datetimeFigureOut">
              <a:rPr lang="it-IT" smtClean="0"/>
              <a:t>19/02/2021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593D-DC1D-453E-859B-8A145FD1B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6496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EDA0A-8D31-48FB-B7F8-5D6D2107CD6D}" type="datetimeFigureOut">
              <a:rPr lang="it-IT" smtClean="0"/>
              <a:t>19/02/2021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593D-DC1D-453E-859B-8A145FD1B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387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EDA0A-8D31-48FB-B7F8-5D6D2107CD6D}" type="datetimeFigureOut">
              <a:rPr lang="it-IT" smtClean="0"/>
              <a:t>19/02/2021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593D-DC1D-453E-859B-8A145FD1B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1519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EDA0A-8D31-48FB-B7F8-5D6D2107CD6D}" type="datetimeFigureOut">
              <a:rPr lang="it-IT" smtClean="0"/>
              <a:t>19/02/2021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593D-DC1D-453E-859B-8A145FD1B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7510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EDA0A-8D31-48FB-B7F8-5D6D2107CD6D}" type="datetimeFigureOut">
              <a:rPr lang="it-IT" smtClean="0"/>
              <a:t>19/02/2021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593D-DC1D-453E-859B-8A145FD1B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3413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EDA0A-8D31-48FB-B7F8-5D6D2107CD6D}" type="datetimeFigureOut">
              <a:rPr lang="it-IT" smtClean="0"/>
              <a:t>19/02/2021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593D-DC1D-453E-859B-8A145FD1B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260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EDA0A-8D31-48FB-B7F8-5D6D2107CD6D}" type="datetimeFigureOut">
              <a:rPr lang="it-IT" smtClean="0"/>
              <a:t>19/02/2021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593D-DC1D-453E-859B-8A145FD1B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33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EDA0A-8D31-48FB-B7F8-5D6D2107CD6D}" type="datetimeFigureOut">
              <a:rPr lang="it-IT" smtClean="0"/>
              <a:t>19/02/2021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593D-DC1D-453E-859B-8A145FD1B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133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EDA0A-8D31-48FB-B7F8-5D6D2107CD6D}" type="datetimeFigureOut">
              <a:rPr lang="it-IT" smtClean="0"/>
              <a:t>19/02/2021</a:t>
            </a:fld>
            <a:endParaRPr lang="it-IT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593D-DC1D-453E-859B-8A145FD1B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9736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EDA0A-8D31-48FB-B7F8-5D6D2107CD6D}" type="datetimeFigureOut">
              <a:rPr lang="it-IT" smtClean="0"/>
              <a:t>19/02/2021</a:t>
            </a:fld>
            <a:endParaRPr lang="it-I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593D-DC1D-453E-859B-8A145FD1B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9190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EDA0A-8D31-48FB-B7F8-5D6D2107CD6D}" type="datetimeFigureOut">
              <a:rPr lang="it-IT" smtClean="0"/>
              <a:t>19/02/2021</a:t>
            </a:fld>
            <a:endParaRPr lang="it-IT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593D-DC1D-453E-859B-8A145FD1B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4554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EDA0A-8D31-48FB-B7F8-5D6D2107CD6D}" type="datetimeFigureOut">
              <a:rPr lang="it-IT" smtClean="0"/>
              <a:t>19/02/2021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593D-DC1D-453E-859B-8A145FD1B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6767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79EDA0A-8D31-48FB-B7F8-5D6D2107CD6D}" type="datetimeFigureOut">
              <a:rPr lang="it-IT" smtClean="0"/>
              <a:t>19/02/2021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8593D-DC1D-453E-859B-8A145FD1B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49057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7E43BA-ED8F-4F51-BBEE-892B865C4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1943" y="548999"/>
            <a:ext cx="7498670" cy="2281287"/>
          </a:xfrm>
        </p:spPr>
        <p:txBody>
          <a:bodyPr/>
          <a:lstStyle/>
          <a:p>
            <a:r>
              <a:rPr lang="it-IT" dirty="0"/>
              <a:t>Giornata della   lingua madre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735" y="2936603"/>
            <a:ext cx="4737086" cy="337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53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FB3C91D0-194B-4B96-8612-6AABF6BE3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Ecco i lavori della 2G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7F36B37F-28C7-45CB-9B54-9EF41DF6E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Tutti lavori dei ragazzi si trovano a questo link:</a:t>
            </a:r>
          </a:p>
          <a:p>
            <a:pPr marL="0" indent="0">
              <a:buNone/>
            </a:pPr>
            <a:r>
              <a:rPr lang="it-IT" dirty="0"/>
              <a:t>https://drive.google.com/drive/folders/1a0BdieRCraU15w_OufQolKVjlJdzSFLs?usp=sharing</a:t>
            </a:r>
          </a:p>
        </p:txBody>
      </p:sp>
    </p:spTree>
    <p:extLst>
      <p:ext uri="{BB962C8B-B14F-4D97-AF65-F5344CB8AC3E}">
        <p14:creationId xmlns:p14="http://schemas.microsoft.com/office/powerpoint/2010/main" val="121083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8C6A4E-5FE3-40DD-ADE8-47A148FAC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Giornata internazionale della lingua madre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5388F78-DA2B-4A0F-A29F-42D2FEEBA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La giornata internazionale della lingua madre è una celebrazione indetta dall'UNESCO per il 21 febbraio di ogni anno per promuovere la madrelingua, la diversità linguistica e culturale e il multilinguismo.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17" y="3473796"/>
            <a:ext cx="4232366" cy="264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22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4C9754-4329-4B7E-9128-44782DACD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31118"/>
            <a:ext cx="9404723" cy="987282"/>
          </a:xfrm>
        </p:spPr>
        <p:txBody>
          <a:bodyPr>
            <a:normAutofit/>
          </a:bodyPr>
          <a:lstStyle/>
          <a:p>
            <a:r>
              <a:rPr lang="it-IT" dirty="0"/>
              <a:t>«Chiudi gli occhi» di Fuad Aziz</a:t>
            </a:r>
          </a:p>
        </p:txBody>
      </p:sp>
      <p:pic>
        <p:nvPicPr>
          <p:cNvPr id="1026" name="Picture 2" descr="Chiudi gli occhi. Ediz. italiana e araba - Aziz, Fuad - Libri - Amazon.it">
            <a:extLst>
              <a:ext uri="{FF2B5EF4-FFF2-40B4-BE49-F238E27FC236}">
                <a16:creationId xmlns:a16="http://schemas.microsoft.com/office/drawing/2014/main" id="{D4021EA9-743E-46ED-97F5-DB83474C7D8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022400" y="1950773"/>
            <a:ext cx="4387836" cy="43055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egnaposto contenuto 14">
            <a:extLst>
              <a:ext uri="{FF2B5EF4-FFF2-40B4-BE49-F238E27FC236}">
                <a16:creationId xmlns:a16="http://schemas.microsoft.com/office/drawing/2014/main" id="{92E3055A-5D9C-491D-B24B-BD4048FE9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5600" y="1950774"/>
            <a:ext cx="5659199" cy="4305564"/>
          </a:xfrm>
        </p:spPr>
        <p:txBody>
          <a:bodyPr>
            <a:normAutofit/>
          </a:bodyPr>
          <a:lstStyle/>
          <a:p>
            <a:r>
              <a:rPr lang="it-IT" sz="2000" dirty="0"/>
              <a:t>Per celebrare la Giornata della lingua madre siamo partiti dalla lettura di un testo bilingue.</a:t>
            </a:r>
          </a:p>
          <a:p>
            <a:r>
              <a:rPr lang="it-IT" sz="2000" dirty="0"/>
              <a:t>Amir, un ragazzo proveniente dall’Africa, chiede a Giulio, suo nuovo compagno di classe in Italia, di chiudere gli occhi e di ascoltare il racconto del suo paese d’origine.</a:t>
            </a:r>
          </a:p>
          <a:p>
            <a:pPr marL="0" indent="0">
              <a:buNone/>
            </a:pP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768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78B7E31D-EE49-4B95-B7BB-F5C762EA4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727200"/>
            <a:ext cx="3401064" cy="813600"/>
          </a:xfrm>
        </p:spPr>
        <p:txBody>
          <a:bodyPr/>
          <a:lstStyle/>
          <a:p>
            <a:r>
              <a:rPr lang="it-IT" dirty="0"/>
              <a:t>«Chiudi gli occhi» di Fuad Aziz</a:t>
            </a:r>
          </a:p>
        </p:txBody>
      </p:sp>
      <p:pic>
        <p:nvPicPr>
          <p:cNvPr id="18" name="Segnaposto contenuto 17">
            <a:extLst>
              <a:ext uri="{FF2B5EF4-FFF2-40B4-BE49-F238E27FC236}">
                <a16:creationId xmlns:a16="http://schemas.microsoft.com/office/drawing/2014/main" id="{D6801CD7-1FE5-4111-9B2F-805B97F99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944" y="435815"/>
            <a:ext cx="5640881" cy="2895599"/>
          </a:xfrm>
        </p:spPr>
      </p:pic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688A8441-01DF-4F83-B5C4-09DD30C03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3" y="1951200"/>
            <a:ext cx="3401063" cy="4073679"/>
          </a:xfrm>
        </p:spPr>
        <p:txBody>
          <a:bodyPr/>
          <a:lstStyle/>
          <a:p>
            <a:r>
              <a:rPr lang="it-IT" sz="2000" dirty="0"/>
              <a:t>Anche noi, come Giulio, abbiamo chiuso gli occhi per farci trasportare dalla lingua araba verso suoni e paesaggi insoliti per la maggior parte di noi.</a:t>
            </a:r>
          </a:p>
          <a:p>
            <a:r>
              <a:rPr lang="it-IT" sz="2000" dirty="0"/>
              <a:t>Alcuni ragazzi hanno letto la parte araba e altri hanno letto la traduzione in italiano.</a:t>
            </a:r>
          </a:p>
          <a:p>
            <a:endParaRPr lang="it-IT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F6A027EA-39B7-438F-90F4-54893C557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492" y="3429000"/>
            <a:ext cx="5552616" cy="308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61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53951300-3934-4ABD-84F5-F913A1B95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36000"/>
            <a:ext cx="3401064" cy="1029600"/>
          </a:xfrm>
        </p:spPr>
        <p:txBody>
          <a:bodyPr/>
          <a:lstStyle/>
          <a:p>
            <a:r>
              <a:rPr lang="it-IT" dirty="0"/>
              <a:t>«Chiudi gli occhi» di Fuad Aziz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D20CDCA-F87D-4AE7-99B5-24CA14F78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524AB8B1-DD65-43CC-BF28-37984583B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3" y="2304000"/>
            <a:ext cx="3401063" cy="3720879"/>
          </a:xfrm>
        </p:spPr>
        <p:txBody>
          <a:bodyPr/>
          <a:lstStyle/>
          <a:p>
            <a:r>
              <a:rPr lang="it-IT" sz="2000" dirty="0"/>
              <a:t>Le due lingue hanno risuonato insieme regalando emozioni e mostrando che, al di là della difficoltà di comprensione, le lingue possono diventare ponti per unire culture diverse.</a:t>
            </a:r>
          </a:p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8CA8FF-47BC-4CD3-B94D-A8D67C679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015" y="2044388"/>
            <a:ext cx="7334347" cy="381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63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6CDFB2-AEDD-4E98-B4CB-298F0DF0D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Dibattito dopo la lettura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5D127A-F7DE-49B8-AC4F-30AC8A1B4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2200" dirty="0"/>
              <a:t>Abbiamo riflettuto insieme sulle EMOZIONI nate dalla lettura del testo e sulla RICCHEZZA LINGUISTICA che ci circonda, creando un brainstorming alla lavagna a partire da una serie di domande:</a:t>
            </a:r>
          </a:p>
          <a:p>
            <a:endParaRPr lang="it-IT" sz="2200" dirty="0"/>
          </a:p>
          <a:p>
            <a:r>
              <a:rPr lang="it-IT" sz="2200" dirty="0"/>
              <a:t>Cosa abbiamo provato leggendo/ascoltando il racconto nella nostra lingua madre?</a:t>
            </a:r>
          </a:p>
          <a:p>
            <a:r>
              <a:rPr lang="it-IT" sz="2200" dirty="0"/>
              <a:t>Cosa abbiamo provato ascoltando la lingua dell’altro? </a:t>
            </a:r>
          </a:p>
          <a:p>
            <a:r>
              <a:rPr lang="it-IT" sz="2200" dirty="0"/>
              <a:t>Cosa significa per noi la lingua madre?</a:t>
            </a:r>
          </a:p>
          <a:p>
            <a:pPr marL="0" indent="0">
              <a:buNone/>
            </a:pPr>
            <a:endParaRPr lang="it-IT" sz="2200" dirty="0"/>
          </a:p>
          <a:p>
            <a:r>
              <a:rPr lang="it-IT" sz="2200" dirty="0"/>
              <a:t>Quali sono le lingue che parliamo o ascoltiamo in classe?</a:t>
            </a:r>
          </a:p>
          <a:p>
            <a:r>
              <a:rPr lang="it-IT" sz="2200" dirty="0"/>
              <a:t>Quali sono le lingue che parliamo o ascoltiamo a casa?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69734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4BAEE6-CC7B-4376-B393-CA441A6DF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Autobiografia linguistica illustrata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1416BA-3FF3-407E-84BD-857BD12A8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it-IT" dirty="0"/>
              <a:t>Consapevoli di quante lingue ci abitano o sono vicine a noi, abbiamo poi raccontato la nostra storia linguistica.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Per rappresentare la nostra lingua madre e le lingue con cui conviviamo abbiamo usato l’immagine del corpo:</a:t>
            </a:r>
          </a:p>
          <a:p>
            <a:r>
              <a:rPr lang="it-IT" dirty="0"/>
              <a:t>Disegno il mio corpo stilizzato</a:t>
            </a:r>
          </a:p>
          <a:p>
            <a:r>
              <a:rPr lang="it-IT" dirty="0"/>
              <a:t>Indico dove immagino si trovino le lingue che uso o con cui convivo</a:t>
            </a:r>
          </a:p>
          <a:p>
            <a:r>
              <a:rPr lang="it-IT" dirty="0"/>
              <a:t>Spiego con qualche didascalia il motivo delle mie scelte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83573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85ED21D6-60D6-4E93-B89B-01A4B89DAB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725" y="1851140"/>
            <a:ext cx="5195888" cy="3765320"/>
          </a:xfr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7AA9123-EA69-4A50-8287-D0CBC6579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3" y="1851140"/>
            <a:ext cx="3401063" cy="4173739"/>
          </a:xfrm>
        </p:spPr>
        <p:txBody>
          <a:bodyPr>
            <a:normAutofit/>
          </a:bodyPr>
          <a:lstStyle/>
          <a:p>
            <a:r>
              <a:rPr lang="it-IT" sz="2000" dirty="0"/>
              <a:t>In questo modo sono nate le AUTOBIOGRAFIE LINGUISTICHE ILLUSTRATE, nelle quali spesso la lingua madre è posta al centro, nel cuore, mentre le altre si innestano nelle altre parti del corpo contribuendo a costruire e ad arricchire la propria identità.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0380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3FFFCE-941F-4EAB-BAE6-36B39CD31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35301"/>
            <a:ext cx="9404723" cy="1400530"/>
          </a:xfrm>
        </p:spPr>
        <p:txBody>
          <a:bodyPr/>
          <a:lstStyle/>
          <a:p>
            <a:r>
              <a:rPr lang="it-IT" dirty="0"/>
              <a:t>Ecco i lavori della 2G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35" y="4236169"/>
            <a:ext cx="4043454" cy="2485791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63" y="1350127"/>
            <a:ext cx="4240338" cy="2646439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661" y="585242"/>
            <a:ext cx="2834429" cy="34260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692" y="4207054"/>
            <a:ext cx="4037141" cy="231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524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e">
  <a:themeElements>
    <a:clrScheme name="Ione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1174</TotalTime>
  <Words>426</Words>
  <Application>Microsoft Office PowerPoint</Application>
  <PresentationFormat>Widescreen</PresentationFormat>
  <Paragraphs>36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Ione</vt:lpstr>
      <vt:lpstr>Giornata della   lingua madre </vt:lpstr>
      <vt:lpstr>Giornata internazionale della lingua madre</vt:lpstr>
      <vt:lpstr>«Chiudi gli occhi» di Fuad Aziz</vt:lpstr>
      <vt:lpstr>«Chiudi gli occhi» di Fuad Aziz</vt:lpstr>
      <vt:lpstr>«Chiudi gli occhi» di Fuad Aziz</vt:lpstr>
      <vt:lpstr>Dibattito dopo la lettura</vt:lpstr>
      <vt:lpstr>Autobiografia linguistica illustrata</vt:lpstr>
      <vt:lpstr>Presentazione standard di PowerPoint</vt:lpstr>
      <vt:lpstr>Ecco i lavori della 2G</vt:lpstr>
      <vt:lpstr>Ecco i lavori della 2G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Giornata della lingua madre</dc:title>
  <dc:creator>Silvia Messina</dc:creator>
  <cp:lastModifiedBy>Silvia Messina</cp:lastModifiedBy>
  <cp:revision>26</cp:revision>
  <dcterms:created xsi:type="dcterms:W3CDTF">2021-02-01T09:29:55Z</dcterms:created>
  <dcterms:modified xsi:type="dcterms:W3CDTF">2021-02-19T10:04:57Z</dcterms:modified>
</cp:coreProperties>
</file>