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acifico"/>
      <p:regular r:id="rId16"/>
    </p:embeddedFont>
    <p:embeddedFont>
      <p:font typeface="Merriweather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erriweather-regular.fntdata"/><Relationship Id="rId16" Type="http://schemas.openxmlformats.org/officeDocument/2006/relationships/font" Target="fonts/Pacific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erriweather-italic.fntdata"/><Relationship Id="rId6" Type="http://schemas.openxmlformats.org/officeDocument/2006/relationships/slide" Target="slides/slide1.xml"/><Relationship Id="rId18" Type="http://schemas.openxmlformats.org/officeDocument/2006/relationships/font" Target="fonts/Merriweather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b491f205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b491f205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b491f205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b491f205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b491f205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b491f205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b491f205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b491f205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b491f205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b491f205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b491f205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b491f205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b491f205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bb491f205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b491f205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b491f205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b491f205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b491f205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12.jpg"/><Relationship Id="rId6" Type="http://schemas.openxmlformats.org/officeDocument/2006/relationships/image" Target="../media/image6.jpg"/><Relationship Id="rId7" Type="http://schemas.openxmlformats.org/officeDocument/2006/relationships/image" Target="../media/image3.jpg"/><Relationship Id="rId8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551750" y="1020925"/>
            <a:ext cx="5265600" cy="25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22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834800" y="5143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1325100" y="1429725"/>
            <a:ext cx="6329129" cy="213669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8575">
                  <a:solidFill>
                    <a:srgbClr val="351C75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Merriweather"/>
              </a:rPr>
              <a:t>La mia lingua madre</a:t>
            </a:r>
            <a:br>
              <a:rPr b="0" i="0">
                <a:ln cap="flat" cmpd="sng" w="28575">
                  <a:solidFill>
                    <a:srgbClr val="351C75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Merriweather"/>
              </a:rPr>
            </a:br>
            <a:r>
              <a:rPr b="0" i="0">
                <a:ln cap="flat" cmpd="sng" w="28575">
                  <a:solidFill>
                    <a:srgbClr val="351C75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Merriweather"/>
              </a:rPr>
              <a:t>Le parole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154775" y="78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Pan de Toni - Panettone</a:t>
            </a:r>
            <a:endParaRPr/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154775" y="863550"/>
            <a:ext cx="481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E un dolce </a:t>
            </a:r>
            <a:r>
              <a:rPr lang="it">
                <a:solidFill>
                  <a:srgbClr val="FFFF00"/>
                </a:solidFill>
              </a:rPr>
              <a:t>tipico</a:t>
            </a:r>
            <a:r>
              <a:rPr lang="it">
                <a:solidFill>
                  <a:srgbClr val="FFFF00"/>
                </a:solidFill>
              </a:rPr>
              <a:t> milanese che viene consumato a Natale. 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A casa nostra, durante le feste natalizie, non manca mai.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Io lo mangio volentieri ma tolgo tutti i canditi e le uvette perché non mi piacciono. 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FFFF00"/>
                </a:solidFill>
              </a:rPr>
              <a:t>A me ricorda la tradizione delle feste</a:t>
            </a:r>
            <a:r>
              <a:rPr lang="it">
                <a:solidFill>
                  <a:srgbClr val="FFFF00"/>
                </a:solidFill>
              </a:rPr>
              <a:t>, il calore di casa e della famiglia nel periodo più bello dell’anno. 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400" y="927150"/>
            <a:ext cx="2626975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420" y="3487125"/>
            <a:ext cx="1363750" cy="16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6922025" y="355150"/>
            <a:ext cx="23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Alice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0" y="244100"/>
            <a:ext cx="7845900" cy="26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In occasione della Giornata della lingua madre, è stato chiesto alle allieve e allievi della</a:t>
            </a:r>
            <a:r>
              <a:rPr b="1" lang="it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it">
                <a:solidFill>
                  <a:srgbClr val="4C1130"/>
                </a:solidFill>
                <a:latin typeface="Merriweather"/>
                <a:ea typeface="Merriweather"/>
                <a:cs typeface="Merriweather"/>
                <a:sym typeface="Merriweather"/>
              </a:rPr>
              <a:t>1C</a:t>
            </a:r>
            <a:r>
              <a:rPr b="1" lang="it">
                <a:solidFill>
                  <a:srgbClr val="4C113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it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della scuola secondaria di I grado </a:t>
            </a:r>
            <a:r>
              <a:rPr b="1" lang="it">
                <a:solidFill>
                  <a:srgbClr val="4C1130"/>
                </a:solidFill>
                <a:latin typeface="Merriweather"/>
                <a:ea typeface="Merriweather"/>
                <a:cs typeface="Merriweather"/>
                <a:sym typeface="Merriweather"/>
              </a:rPr>
              <a:t>Trevisani-Scaetta</a:t>
            </a:r>
            <a:r>
              <a:rPr lang="it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 di pensare ad alcune parole nella loro lingua madre, o dialetto:</a:t>
            </a:r>
            <a:endParaRPr>
              <a:solidFill>
                <a:srgbClr val="FFFF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30257" y="0"/>
            <a:ext cx="1613749" cy="244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75" y="3048962"/>
            <a:ext cx="2035776" cy="144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2039" y="3048950"/>
            <a:ext cx="1269561" cy="15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9100" y="2973475"/>
            <a:ext cx="1454900" cy="21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7417" y="3048954"/>
            <a:ext cx="1865583" cy="20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5025" y="3048943"/>
            <a:ext cx="1269550" cy="1693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0" y="0"/>
            <a:ext cx="9450000" cy="8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Maria</a:t>
            </a:r>
            <a:r>
              <a:rPr b="1" lang="it" sz="465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Clara</a:t>
            </a:r>
            <a:r>
              <a:rPr b="1" lang="it" sz="465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dres</a:t>
            </a: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s</a:t>
            </a:r>
            <a:r>
              <a:rPr b="1" lang="it" sz="465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it" sz="4650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-</a:t>
            </a:r>
            <a:r>
              <a:rPr b="1" lang="it" sz="465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Filipiniana</a:t>
            </a:r>
            <a:endParaRPr b="1" sz="465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6137325" y="1042850"/>
            <a:ext cx="3006600" cy="41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90">
                <a:solidFill>
                  <a:srgbClr val="FFFF00"/>
                </a:solidFill>
              </a:rPr>
              <a:t>Maria Clara “gown”, è un vestito tradizionale delle Filippine.</a:t>
            </a:r>
            <a:endParaRPr sz="2090"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it" sz="2090">
                <a:solidFill>
                  <a:srgbClr val="FFFF00"/>
                </a:solidFill>
              </a:rPr>
              <a:t>Maria Clara gown è una forma di </a:t>
            </a:r>
            <a:r>
              <a:rPr b="1" i="1" lang="it" sz="2090">
                <a:solidFill>
                  <a:srgbClr val="FFFF00"/>
                </a:solidFill>
              </a:rPr>
              <a:t>Baro't saya </a:t>
            </a:r>
            <a:r>
              <a:rPr lang="it" sz="2090">
                <a:solidFill>
                  <a:srgbClr val="FFFF00"/>
                </a:solidFill>
              </a:rPr>
              <a:t>(abito tradizionale delle Filippine) con un </a:t>
            </a:r>
            <a:r>
              <a:rPr b="1" i="1" lang="it" sz="2090">
                <a:solidFill>
                  <a:srgbClr val="FFFF00"/>
                </a:solidFill>
              </a:rPr>
              <a:t>pañuelo</a:t>
            </a:r>
            <a:r>
              <a:rPr lang="it" sz="2090">
                <a:solidFill>
                  <a:srgbClr val="FFFF00"/>
                </a:solidFill>
              </a:rPr>
              <a:t> (scialle) sulle spalle e accessoriato con un delicato </a:t>
            </a:r>
            <a:r>
              <a:rPr b="1" i="1" lang="it" sz="2090">
                <a:solidFill>
                  <a:srgbClr val="FFFF00"/>
                </a:solidFill>
              </a:rPr>
              <a:t>Abaniko</a:t>
            </a:r>
            <a:r>
              <a:rPr lang="it" sz="2090">
                <a:solidFill>
                  <a:srgbClr val="FFFF00"/>
                </a:solidFill>
              </a:rPr>
              <a:t> (ventaglio)</a:t>
            </a:r>
            <a:endParaRPr sz="2090">
              <a:solidFill>
                <a:srgbClr val="FFFF00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912225" y="715675"/>
            <a:ext cx="223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Jasmine</a:t>
            </a:r>
            <a:endParaRPr>
              <a:solidFill>
                <a:srgbClr val="FFFF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4625" y="4341575"/>
            <a:ext cx="1603800" cy="8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38" y="973100"/>
            <a:ext cx="3027597" cy="403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4625" y="966475"/>
            <a:ext cx="2407899" cy="321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b="8200" l="6000" r="-6000" t="-8200"/>
          <a:stretch/>
        </p:blipFill>
        <p:spPr>
          <a:xfrm>
            <a:off x="4129625" y="1042850"/>
            <a:ext cx="1037900" cy="10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6">
            <a:alphaModFix/>
          </a:blip>
          <a:srcRect b="-9589" l="0" r="-9589" t="0"/>
          <a:stretch/>
        </p:blipFill>
        <p:spPr>
          <a:xfrm>
            <a:off x="1206663" y="1586600"/>
            <a:ext cx="878750" cy="8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261150" y="139475"/>
            <a:ext cx="4448100" cy="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672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Portugai</a:t>
            </a:r>
            <a:endParaRPr b="1" sz="4672">
              <a:solidFill>
                <a:srgbClr val="FFFF00"/>
              </a:solidFill>
              <a:highlight>
                <a:srgbClr val="CC4125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0" y="1152475"/>
            <a:ext cx="4970400" cy="3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Ogni anno, a settembre, nella piazza di Ivrea si organizza una battaglia di arance (</a:t>
            </a:r>
            <a:r>
              <a:rPr i="1" lang="it">
                <a:solidFill>
                  <a:srgbClr val="FFFF00"/>
                </a:solidFill>
              </a:rPr>
              <a:t>portugai</a:t>
            </a:r>
            <a:r>
              <a:rPr lang="it">
                <a:solidFill>
                  <a:srgbClr val="FFFF00"/>
                </a:solidFill>
              </a:rPr>
              <a:t>, in dialetto piemontese), una tradizione di origine medievale. 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Si narra che le ragazze corteggiate tiravano le arance dai balconi agli spasimanti come segno di benevolenza. 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FFFF00"/>
                </a:solidFill>
              </a:rPr>
              <a:t>Dal XX secolo si festeggia questa ricorrenza dividendosi in squadre che si lanciano il frutto a vicenda, su grandi carri mentre i turisti vengono protetti da una rete. 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309" y="0"/>
            <a:ext cx="417368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9367" y="3590450"/>
            <a:ext cx="1394625" cy="15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3177300" y="582575"/>
            <a:ext cx="13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Emma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7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5172">
                <a:solidFill>
                  <a:srgbClr val="FFFF00"/>
                </a:solidFill>
                <a:highlight>
                  <a:srgbClr val="CC4125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it" sz="5172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Muñeca</a:t>
            </a:r>
            <a:r>
              <a:rPr b="1" lang="it" sz="5172">
                <a:solidFill>
                  <a:srgbClr val="FFFF00"/>
                </a:solidFill>
                <a:highlight>
                  <a:srgbClr val="CC4125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5172">
              <a:solidFill>
                <a:srgbClr val="FFFF00"/>
              </a:solidFill>
              <a:highlight>
                <a:srgbClr val="CC4125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139475" y="1152475"/>
            <a:ext cx="3190800" cy="3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L’oggetto rappresentato è una bambola tipica del Perù, che dai sui vestiti ricorda il lavoro dell’agricoltura.</a:t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FFFF00"/>
                </a:solidFill>
              </a:rPr>
              <a:t>Queste tipologie di bambole sono molto vendute in Perù, e molto spesso vengono persino regalate ai bambini.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3925" y="1152475"/>
            <a:ext cx="5690074" cy="40127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3103625" y="372600"/>
            <a:ext cx="23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Shantal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4770" y="3731225"/>
            <a:ext cx="2119226" cy="141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0" y="-79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5172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Jeepney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-435900" y="685102"/>
            <a:ext cx="9694200" cy="14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FFFF00"/>
                </a:solidFill>
              </a:rPr>
              <a:t>I jeepney sono degli </a:t>
            </a:r>
            <a:r>
              <a:rPr lang="it">
                <a:solidFill>
                  <a:srgbClr val="FFFF00"/>
                </a:solidFill>
              </a:rPr>
              <a:t>autobus</a:t>
            </a:r>
            <a:r>
              <a:rPr lang="it">
                <a:solidFill>
                  <a:srgbClr val="FFFF00"/>
                </a:solidFill>
              </a:rPr>
              <a:t> per spostarsi nelle Filippine. Sono delle jeep militari americane, lasciate dopo la Seconda guerra mondiale. I filippini, con la loro fantasia e creatività, hanno riadattato queste jeep in modo caratteristico e colorato per il trasporto delle persone. Il costo è relativamente economico. 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589" y="2162025"/>
            <a:ext cx="5721411" cy="28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-435900" y="2162025"/>
            <a:ext cx="38586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rgbClr val="FFFF00"/>
                </a:solidFill>
              </a:rPr>
              <a:t>Può trasportare fino a  25 persone, il prezzo è fisso ed è </a:t>
            </a:r>
            <a:r>
              <a:rPr lang="it" sz="1800">
                <a:solidFill>
                  <a:srgbClr val="FFFF00"/>
                </a:solidFill>
              </a:rPr>
              <a:t>un'esperienza</a:t>
            </a:r>
            <a:r>
              <a:rPr lang="it" sz="1800">
                <a:solidFill>
                  <a:srgbClr val="FFFF00"/>
                </a:solidFill>
              </a:rPr>
              <a:t> bellissima assolutamente da provare nelle FIlippine perché ti fa stare molto a contatto con la gente del posto.</a:t>
            </a:r>
            <a:r>
              <a:rPr lang="it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200" y="4341600"/>
            <a:ext cx="1603800" cy="8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2981575" y="69500"/>
            <a:ext cx="233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Jane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69750"/>
            <a:ext cx="8520600" cy="9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Mатрёшка - Matrioska</a:t>
            </a:r>
            <a:endParaRPr b="1" sz="465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956925"/>
            <a:ext cx="52329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Una matrioska è un insieme di bambole, tipico della tradizione russa che si compone di pezzi di diverse dimensioni in legno, ognuno dei quali è inseribile in uno più grande. Ogni pezzo si divide in due parti ed è vuoto al suo interno. </a:t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“Quando ero piccola mia nonna mi regaló una matrioska, e ci giocavo sempre mi divertivo molto a togliere e a mettere queste bambole una dentro l'altra”.</a:t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“La matrioska era il mio gioco preferito passavo tutto il giorno a giocarci era il mio passatempo preferito”.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3662" y="1152475"/>
            <a:ext cx="2993266" cy="399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601" y="3766100"/>
            <a:ext cx="2066899" cy="137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386450" y="4508900"/>
            <a:ext cx="23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Alexandra e Bogdana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148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كشرى - Koshari</a:t>
            </a:r>
            <a:endParaRPr b="1" sz="4650">
              <a:solidFill>
                <a:srgbClr val="FFFF00"/>
              </a:solidFill>
              <a:highlight>
                <a:srgbClr val="CC4125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0" y="1152475"/>
            <a:ext cx="5714400" cy="3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Il Koshari è una popolare pietanza egiziana. 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Si tratta di un piatto a base di riso, maccheroni, lenticchie, ceci, aglio, aceto e salsa di pomodoro speziata. ll </a:t>
            </a:r>
            <a:r>
              <a:rPr lang="it">
                <a:solidFill>
                  <a:srgbClr val="FFFF00"/>
                </a:solidFill>
              </a:rPr>
              <a:t>Koshari</a:t>
            </a:r>
            <a:r>
              <a:rPr lang="it">
                <a:solidFill>
                  <a:srgbClr val="FFFF00"/>
                </a:solidFill>
              </a:rPr>
              <a:t> è un piatto vegano, adatto durante la grande Quaresima.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FFFF00"/>
                </a:solidFill>
              </a:rPr>
              <a:t>Il Koshari è una delle preparazioni  più popolari, economiche e comuni di Egitto, e molti ristoranti sono specializzati in questo tipo di piatto, anche da asporto. Il Koshari è simile al piatto tipico indiano, che è fatto con lenticchie e riso. La Mejadra è un piatto simile popolare in Siria, Giordania, Israele e Libano . Il Koshari ricorda inoltre piatti di riso e fagioli dei Caraibi come il gallo Pinto.</a:t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1500" y="1347650"/>
            <a:ext cx="3262500" cy="353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6649" y="0"/>
            <a:ext cx="1857350" cy="12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4798650" y="401438"/>
            <a:ext cx="233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Amira, Mahmoud e Moustafa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14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650">
                <a:solidFill>
                  <a:srgbClr val="FFFF00"/>
                </a:solidFill>
                <a:highlight>
                  <a:srgbClr val="CC4125"/>
                </a:highlight>
                <a:latin typeface="Merriweather"/>
                <a:ea typeface="Merriweather"/>
                <a:cs typeface="Merriweather"/>
                <a:sym typeface="Merriweather"/>
              </a:rPr>
              <a:t>Velero de cuerno de vaca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123550" y="1054775"/>
            <a:ext cx="6014100" cy="4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Questa è una barca tipica della Repubblica Dominicana costruita con dei pezzi delle corna del toro o della mucca. </a:t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Gli uomini vanno al “macello” dove prendono le corna e le mettono </a:t>
            </a:r>
            <a:r>
              <a:rPr lang="it">
                <a:solidFill>
                  <a:srgbClr val="FFFF00"/>
                </a:solidFill>
              </a:rPr>
              <a:t> in una pentola abbastanza grande con dell’acqua calda, poi iniziano a pulirle e a lavorarle. Quando sono pulite le lisciano con una macchinetta e le verniciano, le assemblano con fili di nylon, puntine, colla attaccatutto, stecchini di ferro.</a:t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</a:rPr>
              <a:t>"Quando ero piccolo vedevo ogni giorno quella barchetta e chiesi a mia madre che cos'era e lei mi spiegò tutta la storia."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7214150" y="477800"/>
            <a:ext cx="23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Bryan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647" y="1152477"/>
            <a:ext cx="3006353" cy="401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