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1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53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52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4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0461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517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49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8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519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51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41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2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3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13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73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19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55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76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9EDA0A-8D31-48FB-B7F8-5D6D2107CD6D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593D-DC1D-453E-859B-8A145FD1B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905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7E43BA-ED8F-4F51-BBEE-892B865C4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823" y="548999"/>
            <a:ext cx="6714308" cy="2281287"/>
          </a:xfrm>
        </p:spPr>
        <p:txBody>
          <a:bodyPr/>
          <a:lstStyle/>
          <a:p>
            <a:r>
              <a:rPr lang="it-IT" dirty="0">
                <a:solidFill>
                  <a:schemeClr val="bg2">
                    <a:lumMod val="40000"/>
                    <a:lumOff val="60000"/>
                  </a:schemeClr>
                </a:solidFill>
              </a:rPr>
              <a:t>Giornata della </a:t>
            </a:r>
            <a:r>
              <a:rPr lang="it-IT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lingua madre </a:t>
            </a:r>
            <a:endParaRPr lang="it-IT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A43C10-855B-4202-BBB5-047B0FA5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475" y="3523345"/>
            <a:ext cx="4833259" cy="1266369"/>
          </a:xfrm>
        </p:spPr>
        <p:txBody>
          <a:bodyPr>
            <a:normAutofit fontScale="92500" lnSpcReduction="10000"/>
          </a:bodyPr>
          <a:lstStyle/>
          <a:p>
            <a:r>
              <a:rPr lang="it-IT" sz="2300" b="1" dirty="0"/>
              <a:t>IC PINI – Plesso </a:t>
            </a:r>
            <a:r>
              <a:rPr lang="it-IT" sz="2300" b="1" dirty="0" smtClean="0"/>
              <a:t>Trevisani-Scaetta</a:t>
            </a:r>
          </a:p>
          <a:p>
            <a:r>
              <a:rPr lang="it-IT" sz="2300" b="1" dirty="0" smtClean="0"/>
              <a:t>Milano</a:t>
            </a:r>
            <a:endParaRPr lang="it-IT" sz="2300" b="1" dirty="0"/>
          </a:p>
          <a:p>
            <a:r>
              <a:rPr lang="it-IT" sz="2300" b="1" dirty="0"/>
              <a:t>Classe </a:t>
            </a:r>
            <a:r>
              <a:rPr lang="it-IT" sz="2300" b="1" dirty="0" smtClean="0"/>
              <a:t>2°G</a:t>
            </a:r>
            <a:endParaRPr lang="it-IT" sz="2300" b="1" dirty="0"/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04" y="2960913"/>
            <a:ext cx="5378702" cy="382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5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8C6A4E-5FE3-40DD-ADE8-47A148FA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Giornata internazionale della lingua madre (cos’è)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388F78-DA2B-4A0F-A29F-42D2FEEBA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giornata internazionale della lingua madre è una celebrazione indetta dall'UNESCO per il 21 febbraio di ogni anno per promuovere la madrelingua, la diversità linguistica e culturale e il multilinguismo.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24" y="3388262"/>
            <a:ext cx="5313377" cy="331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2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4C9754-4329-4B7E-9128-44782DAC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Lettura del libro bilingue «Chiudi gli occhi» di Fuad Aziz</a:t>
            </a:r>
          </a:p>
        </p:txBody>
      </p:sp>
      <p:pic>
        <p:nvPicPr>
          <p:cNvPr id="1026" name="Picture 2" descr="Chiudi gli occhi. Ediz. italiana e araba - Aziz, Fuad - Libri - Amazon.it">
            <a:extLst>
              <a:ext uri="{FF2B5EF4-FFF2-40B4-BE49-F238E27FC236}">
                <a16:creationId xmlns:a16="http://schemas.microsoft.com/office/drawing/2014/main" id="{D4021EA9-743E-46ED-97F5-DB83474C7D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00" y="1923463"/>
            <a:ext cx="4838400" cy="474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6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6CDFB2-AEDD-4E98-B4CB-298F0DF0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Domande post-lettura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5D127A-F7DE-49B8-AC4F-30AC8A1B4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Cosa avete provato a leggere/ascoltare il racconto nella vostra lingua madre?</a:t>
            </a:r>
          </a:p>
          <a:p>
            <a:r>
              <a:rPr lang="it-IT" dirty="0"/>
              <a:t>Cosa avete provato ascoltando la lingua dell’altro? </a:t>
            </a:r>
          </a:p>
          <a:p>
            <a:r>
              <a:rPr lang="it-IT" dirty="0"/>
              <a:t>Cosa significa per voi la lingua madre</a:t>
            </a:r>
            <a:r>
              <a:rPr lang="it-IT" dirty="0" smtClean="0"/>
              <a:t>?</a:t>
            </a:r>
          </a:p>
          <a:p>
            <a:r>
              <a:rPr lang="it-IT" dirty="0"/>
              <a:t>Quali sono le lingue che parliamo o ascoltiamo in classe?</a:t>
            </a:r>
          </a:p>
          <a:p>
            <a:r>
              <a:rPr lang="it-IT" dirty="0"/>
              <a:t>Quali sono le lingue che parliamo o ascoltiamo a casa</a:t>
            </a:r>
            <a:r>
              <a:rPr lang="it-IT" dirty="0" smtClean="0"/>
              <a:t>?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Brainstorming insieme alla lavagna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973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4BAEE6-CC7B-4376-B393-CA441A6D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Compito: Autobiografia linguistica illustrata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1416BA-3FF3-407E-84BD-857BD12A8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mtClean="0"/>
              <a:t>DISEGNO </a:t>
            </a:r>
            <a:r>
              <a:rPr lang="it-IT" dirty="0"/>
              <a:t>E SCRIVO IN BELLA SU UN FOGLIO A3:</a:t>
            </a:r>
          </a:p>
          <a:p>
            <a:r>
              <a:rPr lang="it-IT" dirty="0"/>
              <a:t>Disegno il mio corpo stilizzato</a:t>
            </a:r>
          </a:p>
          <a:p>
            <a:r>
              <a:rPr lang="it-IT" dirty="0"/>
              <a:t>Indico dove si trovano le lingue che uso o con cui convivo</a:t>
            </a:r>
          </a:p>
          <a:p>
            <a:r>
              <a:rPr lang="it-IT" dirty="0"/>
              <a:t>Spiego con qualche didascalia il motivo delle mie scelte</a:t>
            </a:r>
          </a:p>
        </p:txBody>
      </p:sp>
    </p:spTree>
    <p:extLst>
      <p:ext uri="{BB962C8B-B14F-4D97-AF65-F5344CB8AC3E}">
        <p14:creationId xmlns:p14="http://schemas.microsoft.com/office/powerpoint/2010/main" val="68357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3FFFCE-941F-4EAB-BAE6-36B39CD3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35301"/>
            <a:ext cx="9404723" cy="1400530"/>
          </a:xfrm>
        </p:spPr>
        <p:txBody>
          <a:bodyPr/>
          <a:lstStyle/>
          <a:p>
            <a:r>
              <a:rPr lang="it-IT" dirty="0" smtClean="0"/>
              <a:t>Alcuni lavori della 2G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787140-FCD7-4251-B5D3-4A0AEC60E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336" y="3727067"/>
            <a:ext cx="4043454" cy="479987"/>
          </a:xfrm>
        </p:spPr>
        <p:txBody>
          <a:bodyPr/>
          <a:lstStyle/>
          <a:p>
            <a:r>
              <a:rPr lang="it-IT" sz="1800" dirty="0" smtClean="0"/>
              <a:t>Alessio</a:t>
            </a:r>
            <a:endParaRPr lang="it-IT" sz="18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4397A4-1523-4493-AE60-FC3B5B1A5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5335" y="2315818"/>
            <a:ext cx="1226230" cy="448997"/>
          </a:xfrm>
        </p:spPr>
        <p:txBody>
          <a:bodyPr/>
          <a:lstStyle/>
          <a:p>
            <a:r>
              <a:rPr lang="it-IT" sz="1800" dirty="0" smtClean="0"/>
              <a:t>Andrea</a:t>
            </a:r>
            <a:endParaRPr lang="it-IT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5" y="4207054"/>
            <a:ext cx="4043454" cy="2485791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63" y="1421561"/>
            <a:ext cx="3585119" cy="223751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62" y="585242"/>
            <a:ext cx="2599298" cy="31418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74629" y="1835831"/>
            <a:ext cx="144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Amina</a:t>
            </a:r>
            <a:endParaRPr lang="it-IT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93" y="4207054"/>
            <a:ext cx="3426398" cy="23158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01051" y="5265283"/>
            <a:ext cx="139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Mohamed</a:t>
            </a:r>
            <a:endParaRPr lang="it-IT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5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3FFFCE-941F-4EAB-BAE6-36B39CD3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35301"/>
            <a:ext cx="9404723" cy="1400530"/>
          </a:xfrm>
        </p:spPr>
        <p:txBody>
          <a:bodyPr/>
          <a:lstStyle/>
          <a:p>
            <a:r>
              <a:rPr lang="it-IT" dirty="0" smtClean="0"/>
              <a:t>Alcuni lavori della 2G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787140-FCD7-4251-B5D3-4A0AEC60E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9410" y="4338026"/>
            <a:ext cx="1348149" cy="366382"/>
          </a:xfrm>
        </p:spPr>
        <p:txBody>
          <a:bodyPr/>
          <a:lstStyle/>
          <a:p>
            <a:r>
              <a:rPr lang="it-IT" sz="1800" dirty="0" smtClean="0"/>
              <a:t>Gabriele</a:t>
            </a:r>
            <a:endParaRPr lang="it-IT" sz="18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4397A4-1523-4493-AE60-FC3B5B1A5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7255" y="1980664"/>
            <a:ext cx="1226230" cy="448997"/>
          </a:xfrm>
        </p:spPr>
        <p:txBody>
          <a:bodyPr/>
          <a:lstStyle/>
          <a:p>
            <a:r>
              <a:rPr lang="it-IT" sz="1800" dirty="0" smtClean="0"/>
              <a:t>Jianne</a:t>
            </a:r>
            <a:endParaRPr lang="it-IT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46141" y="1632070"/>
            <a:ext cx="144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Arianna</a:t>
            </a:r>
            <a:endParaRPr lang="it-IT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1577" y="5368437"/>
            <a:ext cx="123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Lorenzo</a:t>
            </a:r>
            <a:endParaRPr lang="it-IT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36" y="861169"/>
            <a:ext cx="2314151" cy="247541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73" y="1295400"/>
            <a:ext cx="1796124" cy="2431667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57" y="2030294"/>
            <a:ext cx="2420920" cy="26125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24923" y="2967247"/>
            <a:ext cx="104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Nicolas</a:t>
            </a:r>
            <a:endParaRPr lang="it-IT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0" y="4788049"/>
            <a:ext cx="3155178" cy="1838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01" y="4010628"/>
            <a:ext cx="2410061" cy="27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88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120</TotalTime>
  <Words>178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Ione</vt:lpstr>
      <vt:lpstr>Giornata della   lingua madre </vt:lpstr>
      <vt:lpstr>Giornata internazionale della lingua madre (cos’è)</vt:lpstr>
      <vt:lpstr>Lettura del libro bilingue «Chiudi gli occhi» di Fuad Aziz</vt:lpstr>
      <vt:lpstr>Domande post-lettura  </vt:lpstr>
      <vt:lpstr>Compito: Autobiografia linguistica illustrata</vt:lpstr>
      <vt:lpstr>Alcuni lavori della 2G</vt:lpstr>
      <vt:lpstr>Alcuni lavori della 2G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Giornata della lingua madre</dc:title>
  <dc:creator>Silvia Messina</dc:creator>
  <cp:lastModifiedBy>Giulia_Ste</cp:lastModifiedBy>
  <cp:revision>17</cp:revision>
  <dcterms:created xsi:type="dcterms:W3CDTF">2021-02-01T09:29:55Z</dcterms:created>
  <dcterms:modified xsi:type="dcterms:W3CDTF">2021-02-09T10:46:14Z</dcterms:modified>
</cp:coreProperties>
</file>